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</p:sldMasterIdLst>
  <p:notesMasterIdLst>
    <p:notesMasterId r:id="rId38"/>
  </p:notesMasterIdLst>
  <p:handoutMasterIdLst>
    <p:handoutMasterId r:id="rId39"/>
  </p:handoutMasterIdLst>
  <p:sldIdLst>
    <p:sldId id="1502" r:id="rId6"/>
    <p:sldId id="1588" r:id="rId7"/>
    <p:sldId id="1517" r:id="rId8"/>
    <p:sldId id="1590" r:id="rId9"/>
    <p:sldId id="1518" r:id="rId10"/>
    <p:sldId id="1561" r:id="rId11"/>
    <p:sldId id="1557" r:id="rId12"/>
    <p:sldId id="1562" r:id="rId13"/>
    <p:sldId id="1563" r:id="rId14"/>
    <p:sldId id="1564" r:id="rId15"/>
    <p:sldId id="1558" r:id="rId16"/>
    <p:sldId id="1565" r:id="rId17"/>
    <p:sldId id="1559" r:id="rId18"/>
    <p:sldId id="1591" r:id="rId19"/>
    <p:sldId id="1566" r:id="rId20"/>
    <p:sldId id="1581" r:id="rId21"/>
    <p:sldId id="1580" r:id="rId22"/>
    <p:sldId id="1582" r:id="rId23"/>
    <p:sldId id="1583" r:id="rId24"/>
    <p:sldId id="1584" r:id="rId25"/>
    <p:sldId id="1592" r:id="rId26"/>
    <p:sldId id="1567" r:id="rId27"/>
    <p:sldId id="1532" r:id="rId28"/>
    <p:sldId id="1585" r:id="rId29"/>
    <p:sldId id="1593" r:id="rId30"/>
    <p:sldId id="1568" r:id="rId31"/>
    <p:sldId id="1594" r:id="rId32"/>
    <p:sldId id="1569" r:id="rId33"/>
    <p:sldId id="1586" r:id="rId34"/>
    <p:sldId id="1587" r:id="rId35"/>
    <p:sldId id="1589" r:id="rId36"/>
    <p:sldId id="1516" r:id="rId3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A4B2"/>
    <a:srgbClr val="E6E6E6"/>
    <a:srgbClr val="0078D7"/>
    <a:srgbClr val="000000"/>
    <a:srgbClr val="FF8C00"/>
    <a:srgbClr val="D83B01"/>
    <a:srgbClr val="FFB900"/>
    <a:srgbClr val="107C10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34" autoAdjust="0"/>
    <p:restoredTop sz="92162" autoAdjust="0"/>
  </p:normalViewPr>
  <p:slideViewPr>
    <p:cSldViewPr snapToGrid="0">
      <p:cViewPr varScale="1">
        <p:scale>
          <a:sx n="127" d="100"/>
          <a:sy n="127" d="100"/>
        </p:scale>
        <p:origin x="192" y="432"/>
      </p:cViewPr>
      <p:guideLst/>
    </p:cSldViewPr>
  </p:slideViewPr>
  <p:outlineViewPr>
    <p:cViewPr>
      <p:scale>
        <a:sx n="33" d="100"/>
        <a:sy n="33" d="100"/>
      </p:scale>
      <p:origin x="0" y="-9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8" Type="http://schemas.microsoft.com/office/2015/10/relationships/revisionInfo" Target="revisionInfo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9/26/17 3:48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9/26/17 3:48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9/26/17 3:48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EAAE8-B538-48EB-83B5-2B364220CC8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8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6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61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58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9/26/17 3:48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97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08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0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33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82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7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38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03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1371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xmlns="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2056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50675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64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xmlns="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517" r:id="rId14"/>
    <p:sldLayoutId id="2147484492" r:id="rId15"/>
    <p:sldLayoutId id="2147484493" r:id="rId16"/>
    <p:sldLayoutId id="214748449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16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8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microsoft.com/office/2007/relationships/hdphoto" Target="../media/hdphoto1.wdp"/><Relationship Id="rId7" Type="http://schemas.openxmlformats.org/officeDocument/2006/relationships/image" Target="../media/image11.png"/><Relationship Id="rId8" Type="http://schemas.microsoft.com/office/2007/relationships/hdphoto" Target="../media/hdphoto2.wdp"/><Relationship Id="rId9" Type="http://schemas.openxmlformats.org/officeDocument/2006/relationships/image" Target="../media/image12.png"/><Relationship Id="rId10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Relationship Id="rId3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microsoft.com/office/2007/relationships/hdphoto" Target="../media/hdphoto1.wdp"/><Relationship Id="rId7" Type="http://schemas.openxmlformats.org/officeDocument/2006/relationships/image" Target="../media/image11.png"/><Relationship Id="rId8" Type="http://schemas.microsoft.com/office/2007/relationships/hdphoto" Target="../media/hdphoto2.wdp"/><Relationship Id="rId9" Type="http://schemas.openxmlformats.org/officeDocument/2006/relationships/image" Target="../media/image12.png"/><Relationship Id="rId10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NULL"/><Relationship Id="rId5" Type="http://schemas.openxmlformats.org/officeDocument/2006/relationships/image" Target="../media/image28.png"/><Relationship Id="rId6" Type="http://schemas.openxmlformats.org/officeDocument/2006/relationships/image" Target="NULL"/><Relationship Id="rId7" Type="http://schemas.openxmlformats.org/officeDocument/2006/relationships/image" Target="../media/image29.png"/><Relationship Id="rId8" Type="http://schemas.openxmlformats.org/officeDocument/2006/relationships/image" Target="NULL"/><Relationship Id="rId9" Type="http://schemas.openxmlformats.org/officeDocument/2006/relationships/image" Target="../media/image11.png"/><Relationship Id="rId10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microsoft.com/office/2007/relationships/hdphoto" Target="../media/hdphoto1.wdp"/><Relationship Id="rId7" Type="http://schemas.openxmlformats.org/officeDocument/2006/relationships/image" Target="../media/image11.png"/><Relationship Id="rId8" Type="http://schemas.microsoft.com/office/2007/relationships/hdphoto" Target="../media/hdphoto2.wdp"/><Relationship Id="rId9" Type="http://schemas.openxmlformats.org/officeDocument/2006/relationships/image" Target="../media/image12.png"/><Relationship Id="rId10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microsoft.com/office/2007/relationships/hdphoto" Target="../media/hdphoto1.wdp"/><Relationship Id="rId7" Type="http://schemas.openxmlformats.org/officeDocument/2006/relationships/image" Target="../media/image11.png"/><Relationship Id="rId8" Type="http://schemas.microsoft.com/office/2007/relationships/hdphoto" Target="../media/hdphoto2.wdp"/><Relationship Id="rId9" Type="http://schemas.openxmlformats.org/officeDocument/2006/relationships/image" Target="../media/image12.png"/><Relationship Id="rId10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microsoft.com/office/2007/relationships/hdphoto" Target="../media/hdphoto1.wdp"/><Relationship Id="rId7" Type="http://schemas.openxmlformats.org/officeDocument/2006/relationships/image" Target="../media/image11.png"/><Relationship Id="rId8" Type="http://schemas.microsoft.com/office/2007/relationships/hdphoto" Target="../media/hdphoto2.wdp"/><Relationship Id="rId9" Type="http://schemas.openxmlformats.org/officeDocument/2006/relationships/image" Target="../media/image12.png"/><Relationship Id="rId10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microsoft.com/office/2007/relationships/hdphoto" Target="../media/hdphoto1.wdp"/><Relationship Id="rId7" Type="http://schemas.openxmlformats.org/officeDocument/2006/relationships/image" Target="../media/image11.png"/><Relationship Id="rId8" Type="http://schemas.microsoft.com/office/2007/relationships/hdphoto" Target="../media/hdphoto2.wdp"/><Relationship Id="rId9" Type="http://schemas.openxmlformats.org/officeDocument/2006/relationships/image" Target="../media/image12.png"/><Relationship Id="rId10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developer </a:t>
            </a:r>
            <a:r>
              <a:rPr lang="en-US" dirty="0" err="1"/>
              <a:t>bootcamp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James Carpinter</a:t>
            </a:r>
          </a:p>
          <a:p>
            <a:pPr lvl="0"/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CTO, </a:t>
            </a:r>
            <a:r>
              <a:rPr lang="en-US" sz="2400" dirty="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Zarmada</a:t>
            </a:r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 | Microsoft Regional Director</a:t>
            </a:r>
          </a:p>
          <a:p>
            <a:pPr lvl="0"/>
            <a:r>
              <a:rPr lang="en-US" sz="2400" dirty="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james@zarmada.com</a:t>
            </a:r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 | @</a:t>
            </a:r>
            <a:r>
              <a:rPr lang="en-US" sz="2400" dirty="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jamescarpinter</a:t>
            </a:r>
            <a:endParaRPr lang="en-US" sz="2400" dirty="0"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Vision: Analyze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3801041"/>
          </a:xfrm>
        </p:spPr>
        <p:txBody>
          <a:bodyPr/>
          <a:lstStyle/>
          <a:p>
            <a:r>
              <a:rPr lang="en-US" dirty="0" smtClean="0"/>
              <a:t>Colors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"color": 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dominantColorForeground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": "Grey",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dominantColorBackground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": "White",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dominantColors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": [ "White" ],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accentColor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": "19A4B2",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isBWImg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": false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imageType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": 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clipArtType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": 0,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lineDrawingType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0 // </a:t>
            </a:r>
            <a:r>
              <a:rPr lang="en-US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7" y="1246086"/>
            <a:ext cx="5611013" cy="432048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 bwMode="auto">
          <a:xfrm>
            <a:off x="10466709" y="2937004"/>
            <a:ext cx="288032" cy="288032"/>
          </a:xfrm>
          <a:prstGeom prst="roundRect">
            <a:avLst/>
          </a:prstGeom>
          <a:solidFill>
            <a:srgbClr val="19A4B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2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Vision: Extract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1358"/>
          </a:xfrm>
        </p:spPr>
        <p:txBody>
          <a:bodyPr/>
          <a:lstStyle/>
          <a:p>
            <a:r>
              <a:rPr lang="en-US" dirty="0" smtClean="0"/>
              <a:t>OCR</a:t>
            </a:r>
          </a:p>
          <a:p>
            <a:pPr marL="0" lvl="1"/>
            <a:r>
              <a:rPr lang="en-US" dirty="0" smtClean="0"/>
              <a:t>Designed for continuous text with linear structure &amp; good contrast</a:t>
            </a:r>
          </a:p>
          <a:p>
            <a:pPr marL="0" lvl="1"/>
            <a:r>
              <a:rPr lang="en-US" dirty="0" smtClean="0"/>
              <a:t>Supports 25 languages</a:t>
            </a:r>
          </a:p>
          <a:p>
            <a:pPr marL="0" lvl="1"/>
            <a:r>
              <a:rPr lang="en-US" dirty="0" smtClean="0"/>
              <a:t>Built-in rotation correction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5586145"/>
          </a:xfrm>
        </p:spPr>
        <p:txBody>
          <a:bodyPr/>
          <a:lstStyle/>
          <a:p>
            <a:endParaRPr lang="en-US" dirty="0" smtClean="0"/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language": "</a:t>
            </a:r>
            <a:r>
              <a:rPr lang="en-US" sz="2000" kern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"orientation": "Up",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"regions": [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"</a:t>
            </a:r>
            <a:r>
              <a:rPr lang="en-US" sz="2000" kern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"41,77,918,440",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"lines": [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{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"</a:t>
            </a:r>
            <a:r>
              <a:rPr lang="en-US" sz="2000" kern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"41,77,723,89",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"words": [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{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	"</a:t>
            </a:r>
            <a:r>
              <a:rPr lang="en-US" sz="2000" kern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"41,102,225,64",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	"text": "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LIFE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},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{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	"</a:t>
            </a:r>
            <a:r>
              <a:rPr lang="en-US" sz="2000" kern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"356,89,94,62",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	"text": "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 ...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93" y="3569271"/>
            <a:ext cx="5319445" cy="1670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0A18E3F-0643-44C1-B464-F58E7944A4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2517" r="1916" b="30077"/>
          <a:stretch/>
        </p:blipFill>
        <p:spPr>
          <a:xfrm>
            <a:off x="426005" y="1802842"/>
            <a:ext cx="6008255" cy="4790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3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Vision: Extract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557623"/>
          </a:xfrm>
        </p:spPr>
        <p:txBody>
          <a:bodyPr/>
          <a:lstStyle/>
          <a:p>
            <a:r>
              <a:rPr lang="en-US" dirty="0" smtClean="0"/>
              <a:t>Handwriting</a:t>
            </a:r>
          </a:p>
          <a:p>
            <a:pPr marL="0" lvl="1"/>
            <a:r>
              <a:rPr lang="en-US" dirty="0" smtClean="0"/>
              <a:t>Still in preview and only supports EN</a:t>
            </a:r>
          </a:p>
          <a:p>
            <a:pPr marL="0" lvl="1"/>
            <a:r>
              <a:rPr lang="en-US" dirty="0" smtClean="0"/>
              <a:t>Asynchronous processing model</a:t>
            </a:r>
          </a:p>
          <a:p>
            <a:pPr marL="0" lvl="1"/>
            <a:r>
              <a:rPr lang="en-US" dirty="0" smtClean="0"/>
              <a:t>Supports text on whiteboards, paper, sticky notes to digitize different inputs</a:t>
            </a:r>
          </a:p>
          <a:p>
            <a:pPr marL="0" lvl="1"/>
            <a:r>
              <a:rPr lang="en-US" dirty="0" smtClean="0"/>
              <a:t>Also supports rotation correction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5863144"/>
          </a:xfrm>
        </p:spPr>
        <p:txBody>
          <a:bodyPr/>
          <a:lstStyle/>
          <a:p>
            <a:endParaRPr lang="en-US" dirty="0" smtClean="0"/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status":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Succeeded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succeeded": true,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failed": false,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finished": true,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kern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recognitionResult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lines": [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 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2000" kern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[ 354, 196,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text": "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 yourself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words": [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2000" kern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... 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text": "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 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2000" kern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endParaRPr lang="en-US" sz="2000" kern="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text": "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yourself</a:t>
            </a: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defTabSz="93167">
              <a:spcBef>
                <a:spcPts val="0"/>
              </a:spcBef>
              <a:defRPr/>
            </a:pPr>
            <a:r>
              <a:rPr lang="en-US" sz="20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9" y="1751665"/>
            <a:ext cx="5832648" cy="48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Vision: Thumbnails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82CCC3A-2EE4-4B93-95F8-F33B891A4A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170" y="1710217"/>
            <a:ext cx="3164399" cy="2238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DD257CD-1D93-4892-8B0B-5E92CD4313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170" y="4217845"/>
            <a:ext cx="3159966" cy="2222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1B2C1D4-66A1-4F4C-A891-9ED0069269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7573" y="1710216"/>
            <a:ext cx="2790523" cy="2238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277AFBB-A1E8-4C7D-A46B-F3E3F688E1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574" y="4217845"/>
            <a:ext cx="2780522" cy="2222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82CCC3A-2EE4-4B93-95F8-F33B891A4A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8100" y="1713905"/>
            <a:ext cx="2784278" cy="223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639" y="1147601"/>
            <a:ext cx="141288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</a:t>
            </a: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6534" y="1147601"/>
            <a:ext cx="244182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Smart crop </a:t>
            </a:r>
            <a:r>
              <a:rPr lang="en-US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charset="0"/>
                <a:ea typeface="Segoe UI Semibold" charset="0"/>
                <a:cs typeface="Segoe UI Semibold" charset="0"/>
              </a:rPr>
              <a:t>OFF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46734" y="1147601"/>
            <a:ext cx="23825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Smart crop </a:t>
            </a:r>
            <a:r>
              <a:rPr lang="en-US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charset="0"/>
                <a:ea typeface="Segoe UI Semibold" charset="0"/>
                <a:cs typeface="Segoe UI Semibold" charset="0"/>
              </a:rPr>
              <a:t>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4DD257CD-1D93-4892-8B0B-5E92CD4313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8100" y="4217845"/>
            <a:ext cx="2784278" cy="2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516462" y="1481038"/>
            <a:ext cx="2733128" cy="1545907"/>
            <a:chOff x="1516462" y="1800802"/>
            <a:chExt cx="2733128" cy="1545907"/>
          </a:xfrm>
        </p:grpSpPr>
        <p:grpSp>
          <p:nvGrpSpPr>
            <p:cNvPr id="4" name="Group 3"/>
            <p:cNvGrpSpPr/>
            <p:nvPr/>
          </p:nvGrpSpPr>
          <p:grpSpPr>
            <a:xfrm>
              <a:off x="2430840" y="1800802"/>
              <a:ext cx="904372" cy="904372"/>
              <a:chOff x="11008690" y="265919"/>
              <a:chExt cx="904372" cy="904372"/>
            </a:xfrm>
          </p:grpSpPr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E818B5D4-2538-40DF-BCDC-DFBBCE7DBF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64" t="13315" r="25964" b="13315"/>
              <a:stretch/>
            </p:blipFill>
            <p:spPr>
              <a:xfrm>
                <a:off x="11085564" y="433218"/>
                <a:ext cx="748296" cy="56977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Computer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51674" y="1481038"/>
            <a:ext cx="2733128" cy="1545907"/>
            <a:chOff x="4851674" y="1800802"/>
            <a:chExt cx="2733128" cy="1545907"/>
          </a:xfrm>
        </p:grpSpPr>
        <p:grpSp>
          <p:nvGrpSpPr>
            <p:cNvPr id="26" name="Group 25"/>
            <p:cNvGrpSpPr/>
            <p:nvPr/>
          </p:nvGrpSpPr>
          <p:grpSpPr>
            <a:xfrm>
              <a:off x="5766052" y="1800802"/>
              <a:ext cx="904372" cy="904372"/>
              <a:chOff x="8666509" y="265919"/>
              <a:chExt cx="904372" cy="904372"/>
            </a:xfrm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8666509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9492" y="441757"/>
                <a:ext cx="565269" cy="538855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Face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86886" y="1481038"/>
            <a:ext cx="2733128" cy="1533309"/>
            <a:chOff x="8186886" y="1800802"/>
            <a:chExt cx="2733128" cy="1533309"/>
          </a:xfrm>
        </p:grpSpPr>
        <p:grpSp>
          <p:nvGrpSpPr>
            <p:cNvPr id="10" name="Group 9"/>
            <p:cNvGrpSpPr/>
            <p:nvPr/>
          </p:nvGrpSpPr>
          <p:grpSpPr>
            <a:xfrm>
              <a:off x="9101264" y="1800802"/>
              <a:ext cx="904372" cy="904372"/>
              <a:chOff x="11008690" y="265919"/>
              <a:chExt cx="904372" cy="904372"/>
            </a:xfrm>
          </p:grpSpPr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410D5EA4-07F7-4612-BC1C-86475E13C4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05" t="12277" r="29605" b="12277"/>
              <a:stretch/>
            </p:blipFill>
            <p:spPr>
              <a:xfrm>
                <a:off x="11170192" y="448678"/>
                <a:ext cx="581368" cy="538855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2872472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Emotion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16462" y="3969586"/>
            <a:ext cx="2733128" cy="1536349"/>
            <a:chOff x="1516462" y="4289350"/>
            <a:chExt cx="2733128" cy="1536349"/>
          </a:xfrm>
        </p:grpSpPr>
        <p:grpSp>
          <p:nvGrpSpPr>
            <p:cNvPr id="19" name="Group 18"/>
            <p:cNvGrpSpPr/>
            <p:nvPr/>
          </p:nvGrpSpPr>
          <p:grpSpPr>
            <a:xfrm>
              <a:off x="2429676" y="4289350"/>
              <a:ext cx="904372" cy="904372"/>
              <a:chOff x="11008690" y="265919"/>
              <a:chExt cx="904372" cy="904372"/>
            </a:xfrm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3D86FEC2-54AB-48B2-BBE7-C6A189E6A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92" t="12197" r="30492" b="12197"/>
              <a:stretch/>
            </p:blipFill>
            <p:spPr>
              <a:xfrm>
                <a:off x="11173434" y="439593"/>
                <a:ext cx="574885" cy="557024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536406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Custom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851674" y="3969586"/>
            <a:ext cx="2733128" cy="1557747"/>
            <a:chOff x="4851674" y="4289350"/>
            <a:chExt cx="2733128" cy="1557747"/>
          </a:xfrm>
        </p:grpSpPr>
        <p:grpSp>
          <p:nvGrpSpPr>
            <p:cNvPr id="16" name="Group 15"/>
            <p:cNvGrpSpPr/>
            <p:nvPr/>
          </p:nvGrpSpPr>
          <p:grpSpPr>
            <a:xfrm>
              <a:off x="5766052" y="4289350"/>
              <a:ext cx="904372" cy="904372"/>
              <a:chOff x="11008690" y="265919"/>
              <a:chExt cx="904372" cy="904372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4C8ED7A9-7785-41FE-9F0D-88526662CA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6" t="14658" r="33566" b="14658"/>
              <a:stretch/>
            </p:blipFill>
            <p:spPr>
              <a:xfrm>
                <a:off x="11223770" y="463714"/>
                <a:ext cx="474212" cy="50878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538545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Content Moderator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86886" y="3969586"/>
            <a:ext cx="2733128" cy="1563805"/>
            <a:chOff x="8186886" y="4289350"/>
            <a:chExt cx="2733128" cy="1563805"/>
          </a:xfrm>
        </p:grpSpPr>
        <p:grpSp>
          <p:nvGrpSpPr>
            <p:cNvPr id="22" name="Group 21"/>
            <p:cNvGrpSpPr/>
            <p:nvPr/>
          </p:nvGrpSpPr>
          <p:grpSpPr>
            <a:xfrm>
              <a:off x="9101264" y="4289350"/>
              <a:ext cx="904372" cy="904372"/>
              <a:chOff x="11008690" y="265919"/>
              <a:chExt cx="904372" cy="904372"/>
            </a:xfrm>
          </p:grpSpPr>
          <p:sp>
            <p:nvSpPr>
              <p:cNvPr id="23" name="Oval 22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D92A3BDA-DBAF-4E59-85F1-852459AEE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3" t="23111" r="37713" b="23111"/>
              <a:stretch/>
            </p:blipFill>
            <p:spPr>
              <a:xfrm>
                <a:off x="11271757" y="447299"/>
                <a:ext cx="493868" cy="541613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5391516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Video Indexer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46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&amp; Emotion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4955203"/>
          </a:xfrm>
        </p:spPr>
        <p:txBody>
          <a:bodyPr/>
          <a:lstStyle/>
          <a:p>
            <a:r>
              <a:rPr lang="en-US" dirty="0" smtClean="0"/>
              <a:t>Specialized computer vision API designed for human faces</a:t>
            </a:r>
          </a:p>
          <a:p>
            <a:r>
              <a:rPr lang="en-US" dirty="0" smtClean="0"/>
              <a:t>Submit binary or URL; can operate on up to 64 faces</a:t>
            </a:r>
            <a:endParaRPr lang="en-US" dirty="0"/>
          </a:p>
          <a:p>
            <a:r>
              <a:rPr lang="en-US" dirty="0" smtClean="0"/>
              <a:t>Designed for full, front facing faces rather than side profile</a:t>
            </a:r>
          </a:p>
          <a:p>
            <a:r>
              <a:rPr lang="en-US" dirty="0" smtClean="0"/>
              <a:t>Emotion API is standalone; however, now available as part of Face API </a:t>
            </a:r>
            <a:r>
              <a:rPr lang="en-US" i="1" dirty="0" smtClean="0"/>
              <a:t>Detect</a:t>
            </a:r>
            <a:r>
              <a:rPr lang="en-US" dirty="0" smtClean="0"/>
              <a:t> operation</a:t>
            </a:r>
          </a:p>
          <a:p>
            <a:r>
              <a:rPr lang="en-US" dirty="0" smtClean="0"/>
              <a:t>Extra $ for stored faces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6725725" y="1211287"/>
            <a:ext cx="5439545" cy="926407"/>
            <a:chOff x="6725725" y="1211287"/>
            <a:chExt cx="5439545" cy="926407"/>
          </a:xfrm>
        </p:grpSpPr>
        <p:sp>
          <p:nvSpPr>
            <p:cNvPr id="20" name="Rectangle 19"/>
            <p:cNvSpPr/>
            <p:nvPr/>
          </p:nvSpPr>
          <p:spPr bwMode="auto">
            <a:xfrm>
              <a:off x="6725725" y="1297291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1" name="Text Placeholder 8"/>
            <p:cNvSpPr txBox="1">
              <a:spLocks/>
            </p:cNvSpPr>
            <p:nvPr/>
          </p:nvSpPr>
          <p:spPr>
            <a:xfrm>
              <a:off x="7556353" y="1211287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Detect &amp; analyze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Landmarks, age, gender, hair, glasses, hair</a:t>
              </a:r>
              <a:r>
                <a:rPr lang="mr-IN" sz="1800" dirty="0" smtClean="0">
                  <a:ea typeface="Consolas" charset="0"/>
                  <a:cs typeface="Consolas" charset="0"/>
                </a:rPr>
                <a:t>…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4" name="girl" title="Icon of a young woman">
              <a:extLst>
                <a:ext uri="{FF2B5EF4-FFF2-40B4-BE49-F238E27FC236}">
                  <a16:creationId xmlns="" xmlns:a16="http://schemas.microsoft.com/office/drawing/2014/main" id="{053C5A22-44E1-4F48-B15B-F6CC41195C5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44731" y="1492391"/>
              <a:ext cx="308832" cy="365760"/>
            </a:xfrm>
            <a:custGeom>
              <a:avLst/>
              <a:gdLst>
                <a:gd name="T0" fmla="*/ 65 w 299"/>
                <a:gd name="T1" fmla="*/ 119 h 354"/>
                <a:gd name="T2" fmla="*/ 169 w 299"/>
                <a:gd name="T3" fmla="*/ 15 h 354"/>
                <a:gd name="T4" fmla="*/ 273 w 299"/>
                <a:gd name="T5" fmla="*/ 119 h 354"/>
                <a:gd name="T6" fmla="*/ 169 w 299"/>
                <a:gd name="T7" fmla="*/ 223 h 354"/>
                <a:gd name="T8" fmla="*/ 65 w 299"/>
                <a:gd name="T9" fmla="*/ 119 h 354"/>
                <a:gd name="T10" fmla="*/ 299 w 299"/>
                <a:gd name="T11" fmla="*/ 354 h 354"/>
                <a:gd name="T12" fmla="*/ 169 w 299"/>
                <a:gd name="T13" fmla="*/ 223 h 354"/>
                <a:gd name="T14" fmla="*/ 38 w 299"/>
                <a:gd name="T15" fmla="*/ 354 h 354"/>
                <a:gd name="T16" fmla="*/ 112 w 299"/>
                <a:gd name="T17" fmla="*/ 236 h 354"/>
                <a:gd name="T18" fmla="*/ 169 w 299"/>
                <a:gd name="T19" fmla="*/ 289 h 354"/>
                <a:gd name="T20" fmla="*/ 225 w 299"/>
                <a:gd name="T21" fmla="*/ 236 h 354"/>
                <a:gd name="T22" fmla="*/ 105 w 299"/>
                <a:gd name="T23" fmla="*/ 37 h 354"/>
                <a:gd name="T24" fmla="*/ 165 w 299"/>
                <a:gd name="T25" fmla="*/ 85 h 354"/>
                <a:gd name="T26" fmla="*/ 269 w 299"/>
                <a:gd name="T27" fmla="*/ 90 h 354"/>
                <a:gd name="T28" fmla="*/ 69 w 299"/>
                <a:gd name="T29" fmla="*/ 148 h 354"/>
                <a:gd name="T30" fmla="*/ 105 w 299"/>
                <a:gd name="T31" fmla="*/ 107 h 354"/>
                <a:gd name="T32" fmla="*/ 99 w 299"/>
                <a:gd name="T33" fmla="*/ 42 h 354"/>
                <a:gd name="T34" fmla="*/ 105 w 299"/>
                <a:gd name="T35" fmla="*/ 37 h 354"/>
                <a:gd name="T36" fmla="*/ 55 w 299"/>
                <a:gd name="T37" fmla="*/ 25 h 354"/>
                <a:gd name="T38" fmla="*/ 62 w 299"/>
                <a:gd name="T39" fmla="*/ 109 h 354"/>
                <a:gd name="T40" fmla="*/ 0 w 299"/>
                <a:gd name="T41" fmla="*/ 12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" h="354">
                  <a:moveTo>
                    <a:pt x="65" y="119"/>
                  </a:moveTo>
                  <a:cubicBezTo>
                    <a:pt x="65" y="62"/>
                    <a:pt x="111" y="15"/>
                    <a:pt x="169" y="15"/>
                  </a:cubicBezTo>
                  <a:cubicBezTo>
                    <a:pt x="226" y="15"/>
                    <a:pt x="273" y="62"/>
                    <a:pt x="273" y="119"/>
                  </a:cubicBezTo>
                  <a:cubicBezTo>
                    <a:pt x="273" y="177"/>
                    <a:pt x="226" y="223"/>
                    <a:pt x="169" y="223"/>
                  </a:cubicBezTo>
                  <a:cubicBezTo>
                    <a:pt x="111" y="223"/>
                    <a:pt x="65" y="177"/>
                    <a:pt x="65" y="119"/>
                  </a:cubicBezTo>
                  <a:close/>
                  <a:moveTo>
                    <a:pt x="299" y="354"/>
                  </a:moveTo>
                  <a:cubicBezTo>
                    <a:pt x="299" y="282"/>
                    <a:pt x="241" y="223"/>
                    <a:pt x="169" y="223"/>
                  </a:cubicBezTo>
                  <a:cubicBezTo>
                    <a:pt x="97" y="223"/>
                    <a:pt x="38" y="282"/>
                    <a:pt x="38" y="354"/>
                  </a:cubicBezTo>
                  <a:moveTo>
                    <a:pt x="112" y="236"/>
                  </a:moveTo>
                  <a:cubicBezTo>
                    <a:pt x="169" y="289"/>
                    <a:pt x="169" y="289"/>
                    <a:pt x="169" y="289"/>
                  </a:cubicBezTo>
                  <a:cubicBezTo>
                    <a:pt x="225" y="236"/>
                    <a:pt x="225" y="236"/>
                    <a:pt x="225" y="236"/>
                  </a:cubicBezTo>
                  <a:moveTo>
                    <a:pt x="105" y="37"/>
                  </a:moveTo>
                  <a:cubicBezTo>
                    <a:pt x="105" y="37"/>
                    <a:pt x="130" y="75"/>
                    <a:pt x="165" y="85"/>
                  </a:cubicBezTo>
                  <a:cubicBezTo>
                    <a:pt x="206" y="96"/>
                    <a:pt x="269" y="90"/>
                    <a:pt x="269" y="90"/>
                  </a:cubicBezTo>
                  <a:moveTo>
                    <a:pt x="69" y="148"/>
                  </a:moveTo>
                  <a:cubicBezTo>
                    <a:pt x="69" y="148"/>
                    <a:pt x="98" y="128"/>
                    <a:pt x="105" y="107"/>
                  </a:cubicBezTo>
                  <a:cubicBezTo>
                    <a:pt x="117" y="68"/>
                    <a:pt x="99" y="42"/>
                    <a:pt x="99" y="42"/>
                  </a:cubicBezTo>
                  <a:moveTo>
                    <a:pt x="105" y="37"/>
                  </a:moveTo>
                  <a:cubicBezTo>
                    <a:pt x="105" y="37"/>
                    <a:pt x="87" y="0"/>
                    <a:pt x="55" y="25"/>
                  </a:cubicBezTo>
                  <a:cubicBezTo>
                    <a:pt x="28" y="47"/>
                    <a:pt x="66" y="87"/>
                    <a:pt x="62" y="109"/>
                  </a:cubicBezTo>
                  <a:cubicBezTo>
                    <a:pt x="55" y="139"/>
                    <a:pt x="0" y="127"/>
                    <a:pt x="0" y="127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722293" y="5209312"/>
            <a:ext cx="5439545" cy="926407"/>
            <a:chOff x="6722293" y="5209312"/>
            <a:chExt cx="5439545" cy="926407"/>
          </a:xfrm>
        </p:grpSpPr>
        <p:sp>
          <p:nvSpPr>
            <p:cNvPr id="12" name="Rectangle 11"/>
            <p:cNvSpPr/>
            <p:nvPr/>
          </p:nvSpPr>
          <p:spPr bwMode="auto">
            <a:xfrm>
              <a:off x="6722293" y="5294104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" name="Text Placeholder 8"/>
            <p:cNvSpPr txBox="1">
              <a:spLocks/>
            </p:cNvSpPr>
            <p:nvPr/>
          </p:nvSpPr>
          <p:spPr>
            <a:xfrm>
              <a:off x="7552921" y="5209312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Identify &amp; verify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Who is this? Is this who I think it is?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5" name="people_7" title="Icon of two people">
              <a:extLst>
                <a:ext uri="{FF2B5EF4-FFF2-40B4-BE49-F238E27FC236}">
                  <a16:creationId xmlns="" xmlns:a16="http://schemas.microsoft.com/office/drawing/2014/main" id="{728CDA1F-5542-4819-A8CF-6619C36B3D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31628" y="5472376"/>
              <a:ext cx="335037" cy="36576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722293" y="3898651"/>
            <a:ext cx="5439545" cy="926407"/>
            <a:chOff x="6722293" y="3898651"/>
            <a:chExt cx="5439545" cy="92640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722293" y="3982232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" name="Text Placeholder 8"/>
            <p:cNvSpPr txBox="1">
              <a:spLocks/>
            </p:cNvSpPr>
            <p:nvPr/>
          </p:nvSpPr>
          <p:spPr>
            <a:xfrm>
              <a:off x="7552921" y="3898651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Group faces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For a set of faces, group by similarity</a:t>
              </a:r>
            </a:p>
          </p:txBody>
        </p:sp>
        <p:sp>
          <p:nvSpPr>
            <p:cNvPr id="26" name="people_12" title="Icon of three people">
              <a:extLst>
                <a:ext uri="{FF2B5EF4-FFF2-40B4-BE49-F238E27FC236}">
                  <a16:creationId xmlns="" xmlns:a16="http://schemas.microsoft.com/office/drawing/2014/main" id="{91DDF735-D1C6-45FB-B2CF-CE37E455C9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84794" y="4160504"/>
              <a:ext cx="428704" cy="365760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722293" y="2561158"/>
            <a:ext cx="5439545" cy="926407"/>
            <a:chOff x="6722293" y="2561158"/>
            <a:chExt cx="5439545" cy="926407"/>
          </a:xfrm>
        </p:grpSpPr>
        <p:sp>
          <p:nvSpPr>
            <p:cNvPr id="8" name="Rectangle 7"/>
            <p:cNvSpPr/>
            <p:nvPr/>
          </p:nvSpPr>
          <p:spPr bwMode="auto">
            <a:xfrm>
              <a:off x="6722293" y="2647162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" name="Text Placeholder 8"/>
            <p:cNvSpPr txBox="1">
              <a:spLocks/>
            </p:cNvSpPr>
            <p:nvPr/>
          </p:nvSpPr>
          <p:spPr>
            <a:xfrm>
              <a:off x="7552921" y="2561158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Find similar faces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For a given face, find similar faces in a set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7" name="personal_connect" title="Icon of a person with two bidirectional arrows below them">
              <a:extLst>
                <a:ext uri="{FF2B5EF4-FFF2-40B4-BE49-F238E27FC236}">
                  <a16:creationId xmlns="" xmlns:a16="http://schemas.microsoft.com/office/drawing/2014/main" id="{7452F361-432F-4C90-9896-B47EB7D321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87558" y="2825434"/>
              <a:ext cx="223176" cy="365760"/>
            </a:xfrm>
            <a:custGeom>
              <a:avLst/>
              <a:gdLst>
                <a:gd name="T0" fmla="*/ 39 w 198"/>
                <a:gd name="T1" fmla="*/ 61 h 325"/>
                <a:gd name="T2" fmla="*/ 100 w 198"/>
                <a:gd name="T3" fmla="*/ 0 h 325"/>
                <a:gd name="T4" fmla="*/ 161 w 198"/>
                <a:gd name="T5" fmla="*/ 61 h 325"/>
                <a:gd name="T6" fmla="*/ 100 w 198"/>
                <a:gd name="T7" fmla="*/ 122 h 325"/>
                <a:gd name="T8" fmla="*/ 39 w 198"/>
                <a:gd name="T9" fmla="*/ 61 h 325"/>
                <a:gd name="T10" fmla="*/ 198 w 198"/>
                <a:gd name="T11" fmla="*/ 221 h 325"/>
                <a:gd name="T12" fmla="*/ 99 w 198"/>
                <a:gd name="T13" fmla="*/ 122 h 325"/>
                <a:gd name="T14" fmla="*/ 0 w 198"/>
                <a:gd name="T15" fmla="*/ 221 h 325"/>
                <a:gd name="T16" fmla="*/ 122 w 198"/>
                <a:gd name="T17" fmla="*/ 261 h 325"/>
                <a:gd name="T18" fmla="*/ 152 w 198"/>
                <a:gd name="T19" fmla="*/ 231 h 325"/>
                <a:gd name="T20" fmla="*/ 122 w 198"/>
                <a:gd name="T21" fmla="*/ 201 h 325"/>
                <a:gd name="T22" fmla="*/ 152 w 198"/>
                <a:gd name="T23" fmla="*/ 231 h 325"/>
                <a:gd name="T24" fmla="*/ 43 w 198"/>
                <a:gd name="T25" fmla="*/ 231 h 325"/>
                <a:gd name="T26" fmla="*/ 81 w 198"/>
                <a:gd name="T27" fmla="*/ 265 h 325"/>
                <a:gd name="T28" fmla="*/ 51 w 198"/>
                <a:gd name="T29" fmla="*/ 295 h 325"/>
                <a:gd name="T30" fmla="*/ 81 w 198"/>
                <a:gd name="T31" fmla="*/ 325 h 325"/>
                <a:gd name="T32" fmla="*/ 51 w 198"/>
                <a:gd name="T33" fmla="*/ 295 h 325"/>
                <a:gd name="T34" fmla="*/ 161 w 198"/>
                <a:gd name="T35" fmla="*/ 29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325">
                  <a:moveTo>
                    <a:pt x="39" y="61"/>
                  </a:moveTo>
                  <a:cubicBezTo>
                    <a:pt x="39" y="27"/>
                    <a:pt x="66" y="0"/>
                    <a:pt x="100" y="0"/>
                  </a:cubicBezTo>
                  <a:cubicBezTo>
                    <a:pt x="134" y="0"/>
                    <a:pt x="161" y="27"/>
                    <a:pt x="161" y="61"/>
                  </a:cubicBezTo>
                  <a:cubicBezTo>
                    <a:pt x="161" y="95"/>
                    <a:pt x="134" y="122"/>
                    <a:pt x="100" y="122"/>
                  </a:cubicBezTo>
                  <a:cubicBezTo>
                    <a:pt x="66" y="122"/>
                    <a:pt x="39" y="95"/>
                    <a:pt x="39" y="61"/>
                  </a:cubicBezTo>
                  <a:close/>
                  <a:moveTo>
                    <a:pt x="198" y="221"/>
                  </a:moveTo>
                  <a:cubicBezTo>
                    <a:pt x="198" y="166"/>
                    <a:pt x="153" y="122"/>
                    <a:pt x="99" y="122"/>
                  </a:cubicBezTo>
                  <a:cubicBezTo>
                    <a:pt x="44" y="122"/>
                    <a:pt x="0" y="166"/>
                    <a:pt x="0" y="221"/>
                  </a:cubicBezTo>
                  <a:moveTo>
                    <a:pt x="122" y="261"/>
                  </a:moveTo>
                  <a:cubicBezTo>
                    <a:pt x="152" y="231"/>
                    <a:pt x="152" y="231"/>
                    <a:pt x="152" y="231"/>
                  </a:cubicBezTo>
                  <a:cubicBezTo>
                    <a:pt x="122" y="201"/>
                    <a:pt x="122" y="201"/>
                    <a:pt x="122" y="201"/>
                  </a:cubicBezTo>
                  <a:moveTo>
                    <a:pt x="152" y="231"/>
                  </a:moveTo>
                  <a:cubicBezTo>
                    <a:pt x="43" y="231"/>
                    <a:pt x="43" y="231"/>
                    <a:pt x="43" y="231"/>
                  </a:cubicBezTo>
                  <a:moveTo>
                    <a:pt x="81" y="265"/>
                  </a:moveTo>
                  <a:cubicBezTo>
                    <a:pt x="51" y="295"/>
                    <a:pt x="51" y="295"/>
                    <a:pt x="51" y="295"/>
                  </a:cubicBezTo>
                  <a:cubicBezTo>
                    <a:pt x="81" y="325"/>
                    <a:pt x="81" y="325"/>
                    <a:pt x="81" y="325"/>
                  </a:cubicBezTo>
                  <a:moveTo>
                    <a:pt x="51" y="295"/>
                  </a:moveTo>
                  <a:cubicBezTo>
                    <a:pt x="161" y="295"/>
                    <a:pt x="161" y="295"/>
                    <a:pt x="161" y="295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799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0121"/>
            <a:ext cx="12436475" cy="95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&amp; Emotion: Detect &amp; analyze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5078313"/>
          </a:xfrm>
        </p:spPr>
        <p:txBody>
          <a:bodyPr/>
          <a:lstStyle/>
          <a:p>
            <a:r>
              <a:rPr lang="en-US" dirty="0" smtClean="0"/>
              <a:t>Identity</a:t>
            </a:r>
          </a:p>
          <a:p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faceId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6d05a704-10fc-4077-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Location</a:t>
            </a:r>
          </a:p>
          <a:p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faceRectangle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top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139, 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left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245,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width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129, 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height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129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faceLandmarks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pupilLeft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280.6, 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176.7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pupilRight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335.8, 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172.5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...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8" y="1211287"/>
            <a:ext cx="5859903" cy="4521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205" b="4218"/>
          <a:stretch/>
        </p:blipFill>
        <p:spPr>
          <a:xfrm>
            <a:off x="7086600" y="6994525"/>
            <a:ext cx="4143374" cy="24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5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769E-6 8.26146E-7 L 4.58769E-6 -0.3583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&amp; Emotion: Detect &amp; analyze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3444020"/>
          </a:xfrm>
        </p:spPr>
        <p:txBody>
          <a:bodyPr/>
          <a:lstStyle/>
          <a:p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Age</a:t>
            </a:r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Smile intensity</a:t>
            </a:r>
          </a:p>
          <a:p>
            <a:pPr lvl="1"/>
            <a:r>
              <a:rPr lang="en-US" dirty="0" smtClean="0"/>
              <a:t>Facial hair</a:t>
            </a:r>
          </a:p>
          <a:p>
            <a:pPr lvl="1"/>
            <a:r>
              <a:rPr lang="en-US" dirty="0" smtClean="0"/>
              <a:t>Head pose</a:t>
            </a:r>
          </a:p>
          <a:p>
            <a:pPr lvl="1"/>
            <a:r>
              <a:rPr lang="en-US" dirty="0" smtClean="0"/>
              <a:t>Glasses</a:t>
            </a:r>
          </a:p>
          <a:p>
            <a:pPr lvl="1"/>
            <a:r>
              <a:rPr lang="en-US" dirty="0" smtClean="0"/>
              <a:t>Emotion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8" y="1211287"/>
            <a:ext cx="5859903" cy="452189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26195" y="1211286"/>
            <a:ext cx="5486399" cy="3444020"/>
          </a:xfrm>
        </p:spPr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Hair</a:t>
            </a:r>
          </a:p>
          <a:p>
            <a:pPr lvl="1"/>
            <a:r>
              <a:rPr lang="en-US" dirty="0" smtClean="0"/>
              <a:t>Makeup</a:t>
            </a:r>
          </a:p>
          <a:p>
            <a:pPr lvl="1"/>
            <a:r>
              <a:rPr lang="en-US" dirty="0" smtClean="0"/>
              <a:t>Occlusion</a:t>
            </a:r>
          </a:p>
          <a:p>
            <a:pPr lvl="1"/>
            <a:r>
              <a:rPr lang="en-US" dirty="0" smtClean="0"/>
              <a:t>Accessories</a:t>
            </a:r>
          </a:p>
          <a:p>
            <a:pPr lvl="1"/>
            <a:r>
              <a:rPr lang="en-US" dirty="0" smtClean="0"/>
              <a:t>Blur</a:t>
            </a:r>
          </a:p>
          <a:p>
            <a:pPr lvl="1"/>
            <a:r>
              <a:rPr lang="en-US" dirty="0" smtClean="0"/>
              <a:t>Exposure</a:t>
            </a:r>
          </a:p>
          <a:p>
            <a:pPr lvl="1"/>
            <a:r>
              <a:rPr lang="en-US" dirty="0" smtClean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69574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&amp; Emotion: Detect &amp; analyze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5740033"/>
          </a:xfrm>
        </p:spPr>
        <p:txBody>
          <a:bodyPr/>
          <a:lstStyle/>
          <a:p>
            <a:r>
              <a:rPr lang="en-US" dirty="0" smtClean="0"/>
              <a:t>Attributes</a:t>
            </a:r>
          </a:p>
          <a:p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gender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age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41.5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facialHair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moustache</a:t>
            </a:r>
            <a:r>
              <a:rPr lang="mr-IN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": 0.4, </a:t>
            </a:r>
            <a:r>
              <a:rPr lang="en-US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beard</a:t>
            </a:r>
            <a:r>
              <a:rPr lang="mr-IN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": 0.6, </a:t>
            </a:r>
            <a:r>
              <a:rPr lang="en-US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sideburns</a:t>
            </a:r>
            <a:r>
              <a:rPr lang="mr-IN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": 0.6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},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emotion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anger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0, 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contempt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0,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disgust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0, 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fear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0,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happiness</a:t>
            </a:r>
            <a:r>
              <a:rPr lang="mr-IN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": 1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, 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neutral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0,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sadness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0, 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surprise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0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},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t-BR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t-BR" sz="2000" dirty="0" err="1">
                <a:latin typeface="Consolas" charset="0"/>
                <a:ea typeface="Consolas" charset="0"/>
                <a:cs typeface="Consolas" charset="0"/>
              </a:rPr>
              <a:t>hair</a:t>
            </a: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": { </a:t>
            </a:r>
            <a:r>
              <a:rPr lang="pt-BR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t-B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t-BR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pt-BR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t-BR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bald</a:t>
            </a:r>
            <a:r>
              <a:rPr lang="pt-BR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": 0.01</a:t>
            </a: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pt-BR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t-B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t-BR" sz="20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pt-BR" sz="2000" dirty="0" err="1">
                <a:latin typeface="Consolas" charset="0"/>
                <a:ea typeface="Consolas" charset="0"/>
                <a:cs typeface="Consolas" charset="0"/>
              </a:rPr>
              <a:t>hairColor</a:t>
            </a: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": [ </a:t>
            </a:r>
            <a:r>
              <a:rPr lang="pt-BR" sz="2000" dirty="0" smtClean="0"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pt-BR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"color": "</a:t>
            </a:r>
            <a:r>
              <a:rPr lang="pt-BR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brown</a:t>
            </a:r>
            <a:r>
              <a:rPr lang="pt-BR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pt-BR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t-B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t-BR" sz="2000" dirty="0" smtClean="0">
                <a:latin typeface="Consolas" charset="0"/>
                <a:ea typeface="Consolas" charset="0"/>
                <a:cs typeface="Consolas" charset="0"/>
              </a:rPr>
              <a:t>    "</a:t>
            </a:r>
            <a:r>
              <a:rPr lang="pt-BR" sz="2000" dirty="0" err="1">
                <a:latin typeface="Consolas" charset="0"/>
                <a:ea typeface="Consolas" charset="0"/>
                <a:cs typeface="Consolas" charset="0"/>
              </a:rPr>
              <a:t>confidence</a:t>
            </a:r>
            <a:r>
              <a:rPr lang="pt-BR" sz="2000" dirty="0">
                <a:latin typeface="Consolas" charset="0"/>
                <a:ea typeface="Consolas" charset="0"/>
                <a:cs typeface="Consolas" charset="0"/>
              </a:rPr>
              <a:t>": 1 </a:t>
            </a:r>
            <a:r>
              <a:rPr lang="pt-BR" sz="2000" dirty="0" smtClean="0">
                <a:latin typeface="Consolas" charset="0"/>
                <a:ea typeface="Consolas" charset="0"/>
                <a:cs typeface="Consolas" charset="0"/>
              </a:rPr>
              <a:t>} ] </a:t>
            </a:r>
            <a:br>
              <a:rPr lang="pt-B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t-B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8" y="1211287"/>
            <a:ext cx="5859903" cy="45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1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tBot_F08B" title="Icon of a robotic chat bubble with a smiley face">
            <a:extLst>
              <a:ext uri="{FF2B5EF4-FFF2-40B4-BE49-F238E27FC236}">
                <a16:creationId xmlns:a16="http://schemas.microsoft.com/office/drawing/2014/main" xmlns="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8798" y="288135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77736" y="260399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4998769" y="846414"/>
            <a:ext cx="428599" cy="693183"/>
            <a:chOff x="3476" y="1492"/>
            <a:chExt cx="878" cy="1420"/>
          </a:xfrm>
          <a:solidFill>
            <a:schemeClr val="tx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476" y="2014"/>
              <a:ext cx="878" cy="898"/>
            </a:xfrm>
            <a:custGeom>
              <a:avLst/>
              <a:gdLst>
                <a:gd name="T0" fmla="*/ 0 w 878"/>
                <a:gd name="T1" fmla="*/ 898 h 898"/>
                <a:gd name="T2" fmla="*/ 0 w 878"/>
                <a:gd name="T3" fmla="*/ 898 h 898"/>
                <a:gd name="T4" fmla="*/ 878 w 878"/>
                <a:gd name="T5" fmla="*/ 397 h 898"/>
                <a:gd name="T6" fmla="*/ 878 w 878"/>
                <a:gd name="T7" fmla="*/ 0 h 898"/>
                <a:gd name="T8" fmla="*/ 0 w 8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98">
                  <a:moveTo>
                    <a:pt x="0" y="898"/>
                  </a:moveTo>
                  <a:lnTo>
                    <a:pt x="0" y="898"/>
                  </a:lnTo>
                  <a:lnTo>
                    <a:pt x="878" y="397"/>
                  </a:lnTo>
                  <a:lnTo>
                    <a:pt x="878" y="0"/>
                  </a:lnTo>
                  <a:lnTo>
                    <a:pt x="0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476" y="1492"/>
              <a:ext cx="836" cy="689"/>
            </a:xfrm>
            <a:custGeom>
              <a:avLst/>
              <a:gdLst>
                <a:gd name="T0" fmla="*/ 0 w 836"/>
                <a:gd name="T1" fmla="*/ 0 h 689"/>
                <a:gd name="T2" fmla="*/ 0 w 836"/>
                <a:gd name="T3" fmla="*/ 376 h 689"/>
                <a:gd name="T4" fmla="*/ 564 w 836"/>
                <a:gd name="T5" fmla="*/ 689 h 689"/>
                <a:gd name="T6" fmla="*/ 836 w 836"/>
                <a:gd name="T7" fmla="*/ 480 h 689"/>
                <a:gd name="T8" fmla="*/ 0 w 836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689">
                  <a:moveTo>
                    <a:pt x="0" y="0"/>
                  </a:moveTo>
                  <a:lnTo>
                    <a:pt x="0" y="376"/>
                  </a:lnTo>
                  <a:lnTo>
                    <a:pt x="564" y="689"/>
                  </a:lnTo>
                  <a:lnTo>
                    <a:pt x="836" y="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476" y="1931"/>
              <a:ext cx="293" cy="981"/>
            </a:xfrm>
            <a:custGeom>
              <a:avLst/>
              <a:gdLst>
                <a:gd name="T0" fmla="*/ 0 w 293"/>
                <a:gd name="T1" fmla="*/ 0 h 981"/>
                <a:gd name="T2" fmla="*/ 293 w 293"/>
                <a:gd name="T3" fmla="*/ 208 h 981"/>
                <a:gd name="T4" fmla="*/ 0 w 293"/>
                <a:gd name="T5" fmla="*/ 981 h 981"/>
                <a:gd name="T6" fmla="*/ 0 w 293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981">
                  <a:moveTo>
                    <a:pt x="0" y="0"/>
                  </a:moveTo>
                  <a:lnTo>
                    <a:pt x="293" y="208"/>
                  </a:lnTo>
                  <a:lnTo>
                    <a:pt x="0" y="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4564997" y="544934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553524" y="26028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brain_2" title="Icon of a brain with circles and connection lines inside">
            <a:extLst>
              <a:ext uri="{FF2B5EF4-FFF2-40B4-BE49-F238E27FC236}">
                <a16:creationId xmlns:a16="http://schemas.microsoft.com/office/drawing/2014/main" xmlns="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1577" y="29897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564997" y="464939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56771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globe_2" title="Icon of a sphere made of lines">
            <a:extLst>
              <a:ext uri="{FF2B5EF4-FFF2-40B4-BE49-F238E27FC236}">
                <a16:creationId xmlns:a16="http://schemas.microsoft.com/office/drawing/2014/main" xmlns="" id="{7D3E6722-9215-472A-9F24-9CE853781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56941" y="4693308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114" y="1870548"/>
            <a:ext cx="190340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Dynamics 365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28137" y="3908248"/>
            <a:ext cx="237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4835" y="5945534"/>
            <a:ext cx="141596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4284" y="3927756"/>
            <a:ext cx="230306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Bot Service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52343" y="5248292"/>
            <a:ext cx="77495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</p:txBody>
      </p:sp>
      <p:cxnSp>
        <p:nvCxnSpPr>
          <p:cNvPr id="21" name="Straight Arrow Connector 24"/>
          <p:cNvCxnSpPr>
            <a:stCxn id="5" idx="6"/>
            <a:endCxn id="10" idx="2"/>
          </p:cNvCxnSpPr>
          <p:nvPr/>
        </p:nvCxnSpPr>
        <p:spPr>
          <a:xfrm flipV="1">
            <a:off x="3573880" y="1193006"/>
            <a:ext cx="991117" cy="20590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4"/>
          <p:cNvCxnSpPr>
            <a:stCxn id="5" idx="6"/>
            <a:endCxn id="11" idx="2"/>
          </p:cNvCxnSpPr>
          <p:nvPr/>
        </p:nvCxnSpPr>
        <p:spPr>
          <a:xfrm flipV="1">
            <a:off x="3573880" y="3250872"/>
            <a:ext cx="979644" cy="119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4"/>
          <p:cNvCxnSpPr>
            <a:stCxn id="5" idx="6"/>
            <a:endCxn id="13" idx="2"/>
          </p:cNvCxnSpPr>
          <p:nvPr/>
        </p:nvCxnSpPr>
        <p:spPr>
          <a:xfrm>
            <a:off x="3573880" y="3252063"/>
            <a:ext cx="991117" cy="20453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eaker_F196" title="Icon of a scientific flask with liquid in it">
            <a:extLst>
              <a:ext uri="{FF2B5EF4-FFF2-40B4-BE49-F238E27FC236}">
                <a16:creationId xmlns:a16="http://schemas.microsoft.com/office/drawing/2014/main" xmlns="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65860" y="5039398"/>
            <a:ext cx="482944" cy="5580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aptop_E770" title="Icon of a laptop">
            <a:extLst>
              <a:ext uri="{FF2B5EF4-FFF2-40B4-BE49-F238E27FC236}">
                <a16:creationId xmlns:a16="http://schemas.microsoft.com/office/drawing/2014/main" xmlns="" id="{B26D4F93-AEF4-4836-BA68-3EFBAD2D11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0452" y="3021961"/>
            <a:ext cx="686105" cy="457822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25433" y="260854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282" y="3927488"/>
            <a:ext cx="12444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</p:txBody>
      </p:sp>
      <p:cxnSp>
        <p:nvCxnSpPr>
          <p:cNvPr id="28" name="Straight Arrow Connector 24"/>
          <p:cNvCxnSpPr>
            <a:stCxn id="26" idx="6"/>
            <a:endCxn id="5" idx="2"/>
          </p:cNvCxnSpPr>
          <p:nvPr/>
        </p:nvCxnSpPr>
        <p:spPr>
          <a:xfrm flipV="1">
            <a:off x="1821577" y="3252063"/>
            <a:ext cx="456159" cy="454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 bwMode="auto">
          <a:xfrm>
            <a:off x="79516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870" y="5248292"/>
            <a:ext cx="107080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Cortana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93256" y="1335787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0207" y="2079995"/>
            <a:ext cx="890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65181" y="4667865"/>
            <a:ext cx="416646" cy="416646"/>
            <a:chOff x="7279575" y="4867910"/>
            <a:chExt cx="2242504" cy="2242502"/>
          </a:xfrm>
        </p:grpSpPr>
        <p:sp>
          <p:nvSpPr>
            <p:cNvPr id="34" name="Freeform: Shape 47"/>
            <p:cNvSpPr/>
            <p:nvPr/>
          </p:nvSpPr>
          <p:spPr bwMode="auto">
            <a:xfrm>
              <a:off x="7279575" y="4867910"/>
              <a:ext cx="2242504" cy="2242502"/>
            </a:xfrm>
            <a:custGeom>
              <a:avLst/>
              <a:gdLst>
                <a:gd name="connsiteX0" fmla="*/ 1121252 w 2242504"/>
                <a:gd name="connsiteY0" fmla="*/ 224314 h 2242502"/>
                <a:gd name="connsiteX1" fmla="*/ 224314 w 2242504"/>
                <a:gd name="connsiteY1" fmla="*/ 1121251 h 2242502"/>
                <a:gd name="connsiteX2" fmla="*/ 1121252 w 2242504"/>
                <a:gd name="connsiteY2" fmla="*/ 2018188 h 2242502"/>
                <a:gd name="connsiteX3" fmla="*/ 2018190 w 2242504"/>
                <a:gd name="connsiteY3" fmla="*/ 1121251 h 2242502"/>
                <a:gd name="connsiteX4" fmla="*/ 1121252 w 2242504"/>
                <a:gd name="connsiteY4" fmla="*/ 224314 h 2242502"/>
                <a:gd name="connsiteX5" fmla="*/ 1121252 w 2242504"/>
                <a:gd name="connsiteY5" fmla="*/ 0 h 2242502"/>
                <a:gd name="connsiteX6" fmla="*/ 2242504 w 2242504"/>
                <a:gd name="connsiteY6" fmla="*/ 1121251 h 2242502"/>
                <a:gd name="connsiteX7" fmla="*/ 1121252 w 2242504"/>
                <a:gd name="connsiteY7" fmla="*/ 2242502 h 2242502"/>
                <a:gd name="connsiteX8" fmla="*/ 0 w 2242504"/>
                <a:gd name="connsiteY8" fmla="*/ 1121251 h 2242502"/>
                <a:gd name="connsiteX9" fmla="*/ 1121252 w 2242504"/>
                <a:gd name="connsiteY9" fmla="*/ 0 h 224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504" h="2242502">
                  <a:moveTo>
                    <a:pt x="1121252" y="224314"/>
                  </a:moveTo>
                  <a:cubicBezTo>
                    <a:pt x="625887" y="224314"/>
                    <a:pt x="224314" y="625886"/>
                    <a:pt x="224314" y="1121251"/>
                  </a:cubicBezTo>
                  <a:cubicBezTo>
                    <a:pt x="224314" y="1616616"/>
                    <a:pt x="625887" y="2018188"/>
                    <a:pt x="1121252" y="2018188"/>
                  </a:cubicBezTo>
                  <a:cubicBezTo>
                    <a:pt x="1616617" y="2018188"/>
                    <a:pt x="2018190" y="1616616"/>
                    <a:pt x="2018190" y="1121251"/>
                  </a:cubicBezTo>
                  <a:cubicBezTo>
                    <a:pt x="2018190" y="625886"/>
                    <a:pt x="1616617" y="224314"/>
                    <a:pt x="1121252" y="224314"/>
                  </a:cubicBezTo>
                  <a:close/>
                  <a:moveTo>
                    <a:pt x="1121252" y="0"/>
                  </a:moveTo>
                  <a:cubicBezTo>
                    <a:pt x="1740502" y="0"/>
                    <a:pt x="2242504" y="502001"/>
                    <a:pt x="2242504" y="1121251"/>
                  </a:cubicBezTo>
                  <a:cubicBezTo>
                    <a:pt x="2242504" y="1740501"/>
                    <a:pt x="1740502" y="2242502"/>
                    <a:pt x="1121252" y="2242502"/>
                  </a:cubicBezTo>
                  <a:cubicBezTo>
                    <a:pt x="502002" y="2242502"/>
                    <a:pt x="0" y="1740501"/>
                    <a:pt x="0" y="1121251"/>
                  </a:cubicBezTo>
                  <a:cubicBezTo>
                    <a:pt x="0" y="502001"/>
                    <a:pt x="502002" y="0"/>
                    <a:pt x="11212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48"/>
            <p:cNvSpPr/>
            <p:nvPr/>
          </p:nvSpPr>
          <p:spPr bwMode="auto">
            <a:xfrm>
              <a:off x="7503889" y="5092224"/>
              <a:ext cx="1793876" cy="1793874"/>
            </a:xfrm>
            <a:custGeom>
              <a:avLst/>
              <a:gdLst>
                <a:gd name="connsiteX0" fmla="*/ 896938 w 1793876"/>
                <a:gd name="connsiteY0" fmla="*/ 146526 h 1793874"/>
                <a:gd name="connsiteX1" fmla="*/ 146525 w 1793876"/>
                <a:gd name="connsiteY1" fmla="*/ 896937 h 1793874"/>
                <a:gd name="connsiteX2" fmla="*/ 896938 w 1793876"/>
                <a:gd name="connsiteY2" fmla="*/ 1647348 h 1793874"/>
                <a:gd name="connsiteX3" fmla="*/ 1647351 w 1793876"/>
                <a:gd name="connsiteY3" fmla="*/ 896937 h 1793874"/>
                <a:gd name="connsiteX4" fmla="*/ 896938 w 1793876"/>
                <a:gd name="connsiteY4" fmla="*/ 146526 h 1793874"/>
                <a:gd name="connsiteX5" fmla="*/ 896938 w 1793876"/>
                <a:gd name="connsiteY5" fmla="*/ 0 h 1793874"/>
                <a:gd name="connsiteX6" fmla="*/ 1793876 w 1793876"/>
                <a:gd name="connsiteY6" fmla="*/ 896937 h 1793874"/>
                <a:gd name="connsiteX7" fmla="*/ 896938 w 1793876"/>
                <a:gd name="connsiteY7" fmla="*/ 1793874 h 1793874"/>
                <a:gd name="connsiteX8" fmla="*/ 0 w 1793876"/>
                <a:gd name="connsiteY8" fmla="*/ 896937 h 1793874"/>
                <a:gd name="connsiteX9" fmla="*/ 896938 w 1793876"/>
                <a:gd name="connsiteY9" fmla="*/ 0 h 17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3876" h="1793874">
                  <a:moveTo>
                    <a:pt x="896938" y="146526"/>
                  </a:moveTo>
                  <a:cubicBezTo>
                    <a:pt x="482496" y="146526"/>
                    <a:pt x="146525" y="482496"/>
                    <a:pt x="146525" y="896937"/>
                  </a:cubicBezTo>
                  <a:cubicBezTo>
                    <a:pt x="146525" y="1311378"/>
                    <a:pt x="482496" y="1647348"/>
                    <a:pt x="896938" y="1647348"/>
                  </a:cubicBezTo>
                  <a:cubicBezTo>
                    <a:pt x="1311380" y="1647348"/>
                    <a:pt x="1647351" y="1311378"/>
                    <a:pt x="1647351" y="896937"/>
                  </a:cubicBezTo>
                  <a:cubicBezTo>
                    <a:pt x="1647351" y="482496"/>
                    <a:pt x="1311380" y="146526"/>
                    <a:pt x="896938" y="146526"/>
                  </a:cubicBezTo>
                  <a:close/>
                  <a:moveTo>
                    <a:pt x="896938" y="0"/>
                  </a:moveTo>
                  <a:cubicBezTo>
                    <a:pt x="1392303" y="0"/>
                    <a:pt x="1793876" y="401572"/>
                    <a:pt x="1793876" y="896937"/>
                  </a:cubicBezTo>
                  <a:cubicBezTo>
                    <a:pt x="1793876" y="1392302"/>
                    <a:pt x="1392303" y="1793874"/>
                    <a:pt x="896938" y="1793874"/>
                  </a:cubicBezTo>
                  <a:cubicBezTo>
                    <a:pt x="401573" y="1793874"/>
                    <a:pt x="0" y="1392302"/>
                    <a:pt x="0" y="896937"/>
                  </a:cubicBezTo>
                  <a:cubicBezTo>
                    <a:pt x="0" y="401572"/>
                    <a:pt x="401573" y="0"/>
                    <a:pt x="896938" y="0"/>
                  </a:cubicBezTo>
                  <a:close/>
                </a:path>
              </a:pathLst>
            </a:custGeom>
            <a:solidFill>
              <a:schemeClr val="tx2">
                <a:alpha val="4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Freeform 13"/>
          <p:cNvSpPr>
            <a:spLocks noChangeAspect="1" noEditPoints="1"/>
          </p:cNvSpPr>
          <p:nvPr/>
        </p:nvSpPr>
        <p:spPr bwMode="black">
          <a:xfrm>
            <a:off x="965180" y="1497147"/>
            <a:ext cx="416646" cy="421487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422794" y="5562904"/>
            <a:ext cx="1833131" cy="1280894"/>
            <a:chOff x="7794410" y="5586350"/>
            <a:chExt cx="1833131" cy="1280894"/>
          </a:xfrm>
        </p:grpSpPr>
        <p:grpSp>
          <p:nvGrpSpPr>
            <p:cNvPr id="56" name="Group 55"/>
            <p:cNvGrpSpPr/>
            <p:nvPr/>
          </p:nvGrpSpPr>
          <p:grpSpPr>
            <a:xfrm>
              <a:off x="7794410" y="5586350"/>
              <a:ext cx="1833131" cy="1280894"/>
              <a:chOff x="7769155" y="544934"/>
              <a:chExt cx="1833131" cy="1280894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769155" y="1308763"/>
                <a:ext cx="18331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Cognitive Toolkit</a:t>
                </a:r>
              </a:p>
            </p:txBody>
          </p:sp>
        </p:grpSp>
        <p:sp>
          <p:nvSpPr>
            <p:cNvPr id="59" name="Data &amp; AI" title="Icon of several circles connected to eachother by lines">
              <a:extLst>
                <a:ext uri="{FF2B5EF4-FFF2-40B4-BE49-F238E27FC236}">
                  <a16:creationId xmlns="" xmlns:a16="http://schemas.microsoft.com/office/drawing/2014/main" id="{58AD02C3-4CBE-4ADB-B300-2FBB03A077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61990" y="5756652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89393" y="4253799"/>
            <a:ext cx="899926" cy="1280894"/>
            <a:chOff x="8261009" y="4277245"/>
            <a:chExt cx="899926" cy="1280894"/>
          </a:xfrm>
        </p:grpSpPr>
        <p:grpSp>
          <p:nvGrpSpPr>
            <p:cNvPr id="53" name="Group 52"/>
            <p:cNvGrpSpPr/>
            <p:nvPr/>
          </p:nvGrpSpPr>
          <p:grpSpPr>
            <a:xfrm>
              <a:off x="8261009" y="4277245"/>
              <a:ext cx="899926" cy="1280894"/>
              <a:chOff x="8235754" y="544934"/>
              <a:chExt cx="899926" cy="1280894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35754" y="1308763"/>
                <a:ext cx="899926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Vision</a:t>
                </a:r>
              </a:p>
            </p:txBody>
          </p:sp>
        </p:grpSp>
        <p:sp>
          <p:nvSpPr>
            <p:cNvPr id="60" name="Eye" title="Icon of an eye">
              <a:extLst>
                <a:ext uri="{FF2B5EF4-FFF2-40B4-BE49-F238E27FC236}">
                  <a16:creationId xmlns="" xmlns:a16="http://schemas.microsoft.com/office/drawing/2014/main" id="{26938F20-F7DA-44B2-A13A-ACCAE95132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1481" y="4497171"/>
              <a:ext cx="502920" cy="277671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34890" y="2908165"/>
            <a:ext cx="1008931" cy="1280894"/>
            <a:chOff x="8206506" y="2968140"/>
            <a:chExt cx="1008931" cy="1280894"/>
          </a:xfrm>
        </p:grpSpPr>
        <p:grpSp>
          <p:nvGrpSpPr>
            <p:cNvPr id="50" name="Group 49"/>
            <p:cNvGrpSpPr/>
            <p:nvPr/>
          </p:nvGrpSpPr>
          <p:grpSpPr>
            <a:xfrm>
              <a:off x="8206506" y="2968140"/>
              <a:ext cx="1008931" cy="1280894"/>
              <a:chOff x="8181251" y="544934"/>
              <a:chExt cx="1008931" cy="1280894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181251" y="1308763"/>
                <a:ext cx="10089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Speech</a:t>
                </a:r>
              </a:p>
            </p:txBody>
          </p:sp>
        </p:grpSp>
        <p:sp>
          <p:nvSpPr>
            <p:cNvPr id="61" name="Microsoft_E720" title="Icon of a microphone">
              <a:extLst>
                <a:ext uri="{FF2B5EF4-FFF2-40B4-BE49-F238E27FC236}">
                  <a16:creationId xmlns="" xmlns:a16="http://schemas.microsoft.com/office/drawing/2014/main" id="{1D800E4A-CBB8-41CC-ADB2-D40BAD9E40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88189" y="3173845"/>
              <a:ext cx="243722" cy="365760"/>
            </a:xfrm>
            <a:custGeom>
              <a:avLst/>
              <a:gdLst>
                <a:gd name="T0" fmla="*/ 1250 w 2500"/>
                <a:gd name="T1" fmla="*/ 3251 h 3751"/>
                <a:gd name="T2" fmla="*/ 1250 w 2500"/>
                <a:gd name="T3" fmla="*/ 3751 h 3751"/>
                <a:gd name="T4" fmla="*/ 1875 w 2500"/>
                <a:gd name="T5" fmla="*/ 3750 h 3751"/>
                <a:gd name="T6" fmla="*/ 625 w 2500"/>
                <a:gd name="T7" fmla="*/ 3750 h 3751"/>
                <a:gd name="T8" fmla="*/ 2000 w 2500"/>
                <a:gd name="T9" fmla="*/ 2547 h 3751"/>
                <a:gd name="T10" fmla="*/ 2000 w 2500"/>
                <a:gd name="T11" fmla="*/ 203 h 3751"/>
                <a:gd name="T12" fmla="*/ 1797 w 2500"/>
                <a:gd name="T13" fmla="*/ 0 h 3751"/>
                <a:gd name="T14" fmla="*/ 703 w 2500"/>
                <a:gd name="T15" fmla="*/ 0 h 3751"/>
                <a:gd name="T16" fmla="*/ 500 w 2500"/>
                <a:gd name="T17" fmla="*/ 203 h 3751"/>
                <a:gd name="T18" fmla="*/ 500 w 2500"/>
                <a:gd name="T19" fmla="*/ 2547 h 3751"/>
                <a:gd name="T20" fmla="*/ 703 w 2500"/>
                <a:gd name="T21" fmla="*/ 2750 h 3751"/>
                <a:gd name="T22" fmla="*/ 1797 w 2500"/>
                <a:gd name="T23" fmla="*/ 2750 h 3751"/>
                <a:gd name="T24" fmla="*/ 2000 w 2500"/>
                <a:gd name="T25" fmla="*/ 2547 h 3751"/>
                <a:gd name="T26" fmla="*/ 0 w 2500"/>
                <a:gd name="T27" fmla="*/ 1875 h 3751"/>
                <a:gd name="T28" fmla="*/ 0 w 2500"/>
                <a:gd name="T29" fmla="*/ 2582 h 3751"/>
                <a:gd name="T30" fmla="*/ 668 w 2500"/>
                <a:gd name="T31" fmla="*/ 3250 h 3751"/>
                <a:gd name="T32" fmla="*/ 1832 w 2500"/>
                <a:gd name="T33" fmla="*/ 3250 h 3751"/>
                <a:gd name="T34" fmla="*/ 2500 w 2500"/>
                <a:gd name="T35" fmla="*/ 2582 h 3751"/>
                <a:gd name="T36" fmla="*/ 2500 w 2500"/>
                <a:gd name="T37" fmla="*/ 1875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00" h="3751">
                  <a:moveTo>
                    <a:pt x="1250" y="3251"/>
                  </a:moveTo>
                  <a:cubicBezTo>
                    <a:pt x="1250" y="3751"/>
                    <a:pt x="1250" y="3751"/>
                    <a:pt x="1250" y="3751"/>
                  </a:cubicBezTo>
                  <a:moveTo>
                    <a:pt x="1875" y="3750"/>
                  </a:moveTo>
                  <a:cubicBezTo>
                    <a:pt x="625" y="3750"/>
                    <a:pt x="625" y="3750"/>
                    <a:pt x="625" y="3750"/>
                  </a:cubicBezTo>
                  <a:moveTo>
                    <a:pt x="2000" y="2547"/>
                  </a:moveTo>
                  <a:cubicBezTo>
                    <a:pt x="2000" y="203"/>
                    <a:pt x="2000" y="203"/>
                    <a:pt x="2000" y="203"/>
                  </a:cubicBezTo>
                  <a:cubicBezTo>
                    <a:pt x="2000" y="91"/>
                    <a:pt x="1909" y="0"/>
                    <a:pt x="1797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591" y="0"/>
                    <a:pt x="500" y="91"/>
                    <a:pt x="500" y="203"/>
                  </a:cubicBezTo>
                  <a:cubicBezTo>
                    <a:pt x="500" y="2547"/>
                    <a:pt x="500" y="2547"/>
                    <a:pt x="500" y="2547"/>
                  </a:cubicBezTo>
                  <a:cubicBezTo>
                    <a:pt x="500" y="2659"/>
                    <a:pt x="591" y="2750"/>
                    <a:pt x="703" y="2750"/>
                  </a:cubicBezTo>
                  <a:cubicBezTo>
                    <a:pt x="1797" y="2750"/>
                    <a:pt x="1797" y="2750"/>
                    <a:pt x="1797" y="2750"/>
                  </a:cubicBezTo>
                  <a:cubicBezTo>
                    <a:pt x="1909" y="2750"/>
                    <a:pt x="2000" y="2659"/>
                    <a:pt x="2000" y="2547"/>
                  </a:cubicBezTo>
                  <a:close/>
                  <a:moveTo>
                    <a:pt x="0" y="1875"/>
                  </a:moveTo>
                  <a:cubicBezTo>
                    <a:pt x="0" y="2582"/>
                    <a:pt x="0" y="2582"/>
                    <a:pt x="0" y="2582"/>
                  </a:cubicBezTo>
                  <a:cubicBezTo>
                    <a:pt x="0" y="2951"/>
                    <a:pt x="299" y="3250"/>
                    <a:pt x="668" y="3250"/>
                  </a:cubicBezTo>
                  <a:cubicBezTo>
                    <a:pt x="1832" y="3250"/>
                    <a:pt x="1832" y="3250"/>
                    <a:pt x="1832" y="3250"/>
                  </a:cubicBezTo>
                  <a:cubicBezTo>
                    <a:pt x="2201" y="3250"/>
                    <a:pt x="2500" y="2951"/>
                    <a:pt x="2500" y="2582"/>
                  </a:cubicBezTo>
                  <a:cubicBezTo>
                    <a:pt x="2500" y="1875"/>
                    <a:pt x="2500" y="1875"/>
                    <a:pt x="2500" y="187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720277" y="303038"/>
            <a:ext cx="1238159" cy="1280894"/>
            <a:chOff x="8091893" y="349930"/>
            <a:chExt cx="1238159" cy="1280894"/>
          </a:xfrm>
        </p:grpSpPr>
        <p:grpSp>
          <p:nvGrpSpPr>
            <p:cNvPr id="46" name="Group 45"/>
            <p:cNvGrpSpPr/>
            <p:nvPr/>
          </p:nvGrpSpPr>
          <p:grpSpPr>
            <a:xfrm>
              <a:off x="8091893" y="349930"/>
              <a:ext cx="1238159" cy="1280894"/>
              <a:chOff x="8066638" y="544934"/>
              <a:chExt cx="1238159" cy="1280894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66638" y="1308763"/>
                <a:ext cx="1238159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Language</a:t>
                </a:r>
              </a:p>
            </p:txBody>
          </p:sp>
        </p:grpSp>
        <p:sp>
          <p:nvSpPr>
            <p:cNvPr id="62" name="Characters_E8C1" title="Icon of the letter A and a letter in another language">
              <a:extLst>
                <a:ext uri="{FF2B5EF4-FFF2-40B4-BE49-F238E27FC236}">
                  <a16:creationId xmlns="" xmlns:a16="http://schemas.microsoft.com/office/drawing/2014/main" id="{DD9EFE0F-BFF2-4EDD-8749-842AAF3785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21286" y="534280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tx2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63370" y="1612143"/>
            <a:ext cx="1351973" cy="1280894"/>
            <a:chOff x="8034986" y="1659035"/>
            <a:chExt cx="1351973" cy="1280894"/>
          </a:xfrm>
        </p:grpSpPr>
        <p:grpSp>
          <p:nvGrpSpPr>
            <p:cNvPr id="47" name="Group 46"/>
            <p:cNvGrpSpPr/>
            <p:nvPr/>
          </p:nvGrpSpPr>
          <p:grpSpPr>
            <a:xfrm>
              <a:off x="8034986" y="1659035"/>
              <a:ext cx="1351973" cy="1280894"/>
              <a:chOff x="8009731" y="544934"/>
              <a:chExt cx="1351973" cy="1280894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009731" y="1308763"/>
                <a:ext cx="1351973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Knowledge</a:t>
                </a:r>
              </a:p>
            </p:txBody>
          </p:sp>
        </p:grpSp>
        <p:sp>
          <p:nvSpPr>
            <p:cNvPr id="63" name="Dictionary_E82D" title="Icon of a book">
              <a:extLst>
                <a:ext uri="{FF2B5EF4-FFF2-40B4-BE49-F238E27FC236}">
                  <a16:creationId xmlns="" xmlns:a16="http://schemas.microsoft.com/office/drawing/2014/main" id="{D1CB3D68-DA6B-4803-A514-A78C66C7D4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6637" y="1848171"/>
              <a:ext cx="292608" cy="365760"/>
            </a:xfrm>
            <a:custGeom>
              <a:avLst/>
              <a:gdLst>
                <a:gd name="T0" fmla="*/ 0 w 3004"/>
                <a:gd name="T1" fmla="*/ 3379 h 3754"/>
                <a:gd name="T2" fmla="*/ 0 w 3004"/>
                <a:gd name="T3" fmla="*/ 375 h 3754"/>
                <a:gd name="T4" fmla="*/ 376 w 3004"/>
                <a:gd name="T5" fmla="*/ 0 h 3754"/>
                <a:gd name="T6" fmla="*/ 3004 w 3004"/>
                <a:gd name="T7" fmla="*/ 0 h 3754"/>
                <a:gd name="T8" fmla="*/ 3004 w 3004"/>
                <a:gd name="T9" fmla="*/ 3754 h 3754"/>
                <a:gd name="T10" fmla="*/ 376 w 3004"/>
                <a:gd name="T11" fmla="*/ 3754 h 3754"/>
                <a:gd name="T12" fmla="*/ 0 w 3004"/>
                <a:gd name="T13" fmla="*/ 3379 h 3754"/>
                <a:gd name="T14" fmla="*/ 376 w 3004"/>
                <a:gd name="T15" fmla="*/ 3003 h 3754"/>
                <a:gd name="T16" fmla="*/ 3004 w 3004"/>
                <a:gd name="T17" fmla="*/ 3003 h 3754"/>
                <a:gd name="T18" fmla="*/ 751 w 3004"/>
                <a:gd name="T19" fmla="*/ 1251 h 3754"/>
                <a:gd name="T20" fmla="*/ 2253 w 3004"/>
                <a:gd name="T21" fmla="*/ 1251 h 3754"/>
                <a:gd name="T22" fmla="*/ 2253 w 3004"/>
                <a:gd name="T23" fmla="*/ 751 h 3754"/>
                <a:gd name="T24" fmla="*/ 751 w 3004"/>
                <a:gd name="T25" fmla="*/ 751 h 3754"/>
                <a:gd name="T26" fmla="*/ 751 w 3004"/>
                <a:gd name="T27" fmla="*/ 1251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4" h="3754">
                  <a:moveTo>
                    <a:pt x="0" y="3379"/>
                  </a:moveTo>
                  <a:cubicBezTo>
                    <a:pt x="0" y="375"/>
                    <a:pt x="0" y="375"/>
                    <a:pt x="0" y="375"/>
                  </a:cubicBezTo>
                  <a:cubicBezTo>
                    <a:pt x="0" y="186"/>
                    <a:pt x="187" y="0"/>
                    <a:pt x="376" y="0"/>
                  </a:cubicBezTo>
                  <a:cubicBezTo>
                    <a:pt x="3004" y="0"/>
                    <a:pt x="3004" y="0"/>
                    <a:pt x="3004" y="0"/>
                  </a:cubicBezTo>
                  <a:cubicBezTo>
                    <a:pt x="3004" y="3754"/>
                    <a:pt x="3004" y="3754"/>
                    <a:pt x="3004" y="3754"/>
                  </a:cubicBezTo>
                  <a:cubicBezTo>
                    <a:pt x="376" y="3754"/>
                    <a:pt x="376" y="3754"/>
                    <a:pt x="376" y="3754"/>
                  </a:cubicBezTo>
                  <a:cubicBezTo>
                    <a:pt x="168" y="3754"/>
                    <a:pt x="0" y="3586"/>
                    <a:pt x="0" y="3379"/>
                  </a:cubicBezTo>
                  <a:cubicBezTo>
                    <a:pt x="0" y="3172"/>
                    <a:pt x="168" y="3003"/>
                    <a:pt x="376" y="3003"/>
                  </a:cubicBezTo>
                  <a:cubicBezTo>
                    <a:pt x="3004" y="3003"/>
                    <a:pt x="3004" y="3003"/>
                    <a:pt x="3004" y="3003"/>
                  </a:cubicBezTo>
                  <a:moveTo>
                    <a:pt x="751" y="1251"/>
                  </a:moveTo>
                  <a:cubicBezTo>
                    <a:pt x="2253" y="1251"/>
                    <a:pt x="2253" y="1251"/>
                    <a:pt x="2253" y="1251"/>
                  </a:cubicBezTo>
                  <a:cubicBezTo>
                    <a:pt x="2253" y="751"/>
                    <a:pt x="2253" y="751"/>
                    <a:pt x="2253" y="751"/>
                  </a:cubicBezTo>
                  <a:cubicBezTo>
                    <a:pt x="751" y="751"/>
                    <a:pt x="751" y="751"/>
                    <a:pt x="751" y="751"/>
                  </a:cubicBezTo>
                  <a:lnTo>
                    <a:pt x="751" y="1251"/>
                  </a:ln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1" name="Oval 70"/>
          <p:cNvSpPr/>
          <p:nvPr/>
        </p:nvSpPr>
        <p:spPr bwMode="auto">
          <a:xfrm>
            <a:off x="5083108" y="2903705"/>
            <a:ext cx="744209" cy="744209"/>
          </a:xfrm>
          <a:prstGeom prst="ellipse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/>
          <p:cNvCxnSpPr>
            <a:stCxn id="71" idx="6"/>
            <a:endCxn id="51" idx="2"/>
          </p:cNvCxnSpPr>
          <p:nvPr/>
        </p:nvCxnSpPr>
        <p:spPr>
          <a:xfrm>
            <a:off x="5827317" y="3275810"/>
            <a:ext cx="1145412" cy="4460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6"/>
            <a:endCxn id="48" idx="2"/>
          </p:cNvCxnSpPr>
          <p:nvPr/>
        </p:nvCxnSpPr>
        <p:spPr>
          <a:xfrm flipV="1">
            <a:off x="5827317" y="1984248"/>
            <a:ext cx="1145412" cy="129156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3"/>
          <p:cNvCxnSpPr>
            <a:stCxn id="71" idx="6"/>
            <a:endCxn id="38" idx="2"/>
          </p:cNvCxnSpPr>
          <p:nvPr/>
        </p:nvCxnSpPr>
        <p:spPr>
          <a:xfrm flipV="1">
            <a:off x="5827317" y="675143"/>
            <a:ext cx="1145412" cy="260066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3"/>
          <p:cNvCxnSpPr>
            <a:stCxn id="71" idx="6"/>
            <a:endCxn id="54" idx="2"/>
          </p:cNvCxnSpPr>
          <p:nvPr/>
        </p:nvCxnSpPr>
        <p:spPr>
          <a:xfrm>
            <a:off x="5827317" y="3275810"/>
            <a:ext cx="1145412" cy="1350094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3"/>
          <p:cNvCxnSpPr>
            <a:stCxn id="71" idx="6"/>
            <a:endCxn id="57" idx="2"/>
          </p:cNvCxnSpPr>
          <p:nvPr/>
        </p:nvCxnSpPr>
        <p:spPr>
          <a:xfrm>
            <a:off x="5827317" y="3275810"/>
            <a:ext cx="1145412" cy="26591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247636" y="4059"/>
            <a:ext cx="4188840" cy="6990466"/>
          </a:xfrm>
          <a:prstGeom prst="rect">
            <a:avLst/>
          </a:prstGeom>
          <a:solidFill>
            <a:schemeClr val="tx2"/>
          </a:solidFill>
        </p:spPr>
        <p:txBody>
          <a:bodyPr wrap="square" lIns="288000" tIns="146304" rIns="28800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understand the contents of the images my users upload?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distinguish between different car types?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recognize my users?</a:t>
            </a:r>
          </a:p>
        </p:txBody>
      </p:sp>
    </p:spTree>
    <p:extLst>
      <p:ext uri="{BB962C8B-B14F-4D97-AF65-F5344CB8AC3E}">
        <p14:creationId xmlns:p14="http://schemas.microsoft.com/office/powerpoint/2010/main" val="179566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4" grpId="0" animBg="1"/>
      <p:bldP spid="25" grpId="0" animBg="1"/>
      <p:bldP spid="26" grpId="0" animBg="1"/>
      <p:bldP spid="27" grpId="0"/>
      <p:bldP spid="29" grpId="0" animBg="1"/>
      <p:bldP spid="30" grpId="0"/>
      <p:bldP spid="31" grpId="0" animBg="1"/>
      <p:bldP spid="32" grpId="0"/>
      <p:bldP spid="36" grpId="0" animBg="1"/>
      <p:bldP spid="7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&amp; Emotion: Identify &amp; verify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57597" y="1500881"/>
            <a:ext cx="2916885" cy="4660677"/>
            <a:chOff x="457597" y="1500881"/>
            <a:chExt cx="2916885" cy="4660677"/>
          </a:xfrm>
        </p:grpSpPr>
        <p:grpSp>
          <p:nvGrpSpPr>
            <p:cNvPr id="16" name="Group 15"/>
            <p:cNvGrpSpPr/>
            <p:nvPr/>
          </p:nvGrpSpPr>
          <p:grpSpPr>
            <a:xfrm>
              <a:off x="457597" y="1500881"/>
              <a:ext cx="2916885" cy="4660677"/>
              <a:chOff x="274637" y="1211263"/>
              <a:chExt cx="2916885" cy="4660677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274637" y="1211263"/>
                <a:ext cx="2916885" cy="2331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74637" y="3542983"/>
                <a:ext cx="2916885" cy="2328957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46304" rIns="182880" bIns="146304" rtlCol="0" anchor="t"/>
              <a:lstStyle>
                <a:defPPr>
                  <a:defRPr lang="en-US"/>
                </a:defPPr>
                <a:lvl1pPr algn="ctr">
                  <a:defRPr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0"/>
                    </a:gra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gradFill>
                      <a:gsLst>
                        <a:gs pos="76623">
                          <a:schemeClr val="accent1"/>
                        </a:gs>
                        <a:gs pos="61000">
                          <a:schemeClr val="accent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1. Create </a:t>
                </a:r>
                <a:r>
                  <a:rPr lang="en-US" dirty="0">
                    <a:gradFill>
                      <a:gsLst>
                        <a:gs pos="76623">
                          <a:schemeClr val="accent1"/>
                        </a:gs>
                        <a:gs pos="61000">
                          <a:schemeClr val="accent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</a:t>
                </a:r>
                <a:r>
                  <a:rPr lang="en-US" dirty="0" smtClean="0">
                    <a:gradFill>
                      <a:gsLst>
                        <a:gs pos="76623">
                          <a:schemeClr val="accent1"/>
                        </a:gs>
                        <a:gs pos="61000">
                          <a:schemeClr val="accent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erson</a:t>
                </a:r>
                <a:endParaRPr lang="en-US" dirty="0">
                  <a:gradFill>
                    <a:gsLst>
                      <a:gs pos="76623">
                        <a:schemeClr val="accent1"/>
                      </a:gs>
                      <a:gs pos="6100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pPr algn="l" defTabSz="932472" fontAlgn="base">
                  <a:spcBef>
                    <a:spcPts val="600"/>
                  </a:spcBef>
                  <a:spcAft>
                    <a:spcPct val="0"/>
                  </a:spcAft>
                </a:pPr>
                <a:r>
                  <a:rPr lang="en-US" dirty="0" smtClean="0">
                    <a:gradFill>
                      <a:gsLst>
                        <a:gs pos="14159">
                          <a:srgbClr val="505050"/>
                        </a:gs>
                        <a:gs pos="38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Provides unique identifier for use with a specific operation</a:t>
                </a:r>
              </a:p>
              <a:p>
                <a:pPr algn="l" defTabSz="932472" fontAlgn="base">
                  <a:spcBef>
                    <a:spcPts val="600"/>
                  </a:spcBef>
                  <a:spcAft>
                    <a:spcPct val="0"/>
                  </a:spcAft>
                </a:pPr>
                <a:r>
                  <a:rPr lang="en-US" dirty="0" smtClean="0">
                    <a:gradFill>
                      <a:gsLst>
                        <a:gs pos="14159">
                          <a:srgbClr val="505050"/>
                        </a:gs>
                        <a:gs pos="38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Requires a person group</a:t>
                </a:r>
                <a:endParaRPr lang="en-US" dirty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people_4" title="Icon of a person">
              <a:extLst>
                <a:ext uri="{FF2B5EF4-FFF2-40B4-BE49-F238E27FC236}">
                  <a16:creationId xmlns:a16="http://schemas.microsoft.com/office/drawing/2014/main" xmlns="" id="{E917B9D2-D8D5-4ACB-B36A-EC712DF2605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57926" y="2154578"/>
              <a:ext cx="916225" cy="1024323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41973" y="1500881"/>
            <a:ext cx="2916886" cy="4660677"/>
            <a:chOff x="3841973" y="1500881"/>
            <a:chExt cx="2916886" cy="4660677"/>
          </a:xfrm>
        </p:grpSpPr>
        <p:sp>
          <p:nvSpPr>
            <p:cNvPr id="8" name="Rectangle 7"/>
            <p:cNvSpPr/>
            <p:nvPr/>
          </p:nvSpPr>
          <p:spPr bwMode="auto">
            <a:xfrm>
              <a:off x="3841974" y="1500881"/>
              <a:ext cx="2916885" cy="233172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41973" y="3832600"/>
              <a:ext cx="2916885" cy="2328958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46304" rIns="182880" bIns="146304" rtlCol="0" anchor="t"/>
            <a:lstStyle>
              <a:defPPr>
                <a:defRPr lang="en-US"/>
              </a:defPPr>
              <a:lvl1pPr defTabSz="932472" fontAlgn="base">
                <a:spcBef>
                  <a:spcPct val="0"/>
                </a:spcBef>
                <a:spcAft>
                  <a:spcPct val="0"/>
                </a:spcAft>
                <a:defRPr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dirty="0" smtClean="0">
                  <a:gradFill>
                    <a:gsLst>
                      <a:gs pos="76623">
                        <a:schemeClr val="accent1"/>
                      </a:gs>
                      <a:gs pos="6100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2. Add face &amp; train</a:t>
              </a:r>
              <a:endParaRPr lang="en-US" dirty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Add one or more faces to the person</a:t>
              </a: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Train person group before using it with identify</a:t>
              </a:r>
              <a:endParaRPr lang="en-US" dirty="0">
                <a:gradFill>
                  <a:gsLst>
                    <a:gs pos="14159">
                      <a:srgbClr val="505050"/>
                    </a:gs>
                    <a:gs pos="38000">
                      <a:srgbClr val="505050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PhotoCollection_E7AA" title="Icon of a stacked photo of a landscape">
              <a:extLst>
                <a:ext uri="{FF2B5EF4-FFF2-40B4-BE49-F238E27FC236}">
                  <a16:creationId xmlns="" xmlns:a16="http://schemas.microsoft.com/office/drawing/2014/main" id="{4B78DF44-4A8A-447D-AD14-27E600288C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39953" y="2314912"/>
              <a:ext cx="920923" cy="703653"/>
            </a:xfrm>
            <a:custGeom>
              <a:avLst/>
              <a:gdLst>
                <a:gd name="T0" fmla="*/ 3326 w 3752"/>
                <a:gd name="T1" fmla="*/ 2439 h 2865"/>
                <a:gd name="T2" fmla="*/ 0 w 3752"/>
                <a:gd name="T3" fmla="*/ 2439 h 2865"/>
                <a:gd name="T4" fmla="*/ 0 w 3752"/>
                <a:gd name="T5" fmla="*/ 0 h 2865"/>
                <a:gd name="T6" fmla="*/ 3326 w 3752"/>
                <a:gd name="T7" fmla="*/ 0 h 2865"/>
                <a:gd name="T8" fmla="*/ 3326 w 3752"/>
                <a:gd name="T9" fmla="*/ 2439 h 2865"/>
                <a:gd name="T10" fmla="*/ 2616 w 3752"/>
                <a:gd name="T11" fmla="*/ 665 h 2865"/>
                <a:gd name="T12" fmla="*/ 2660 w 3752"/>
                <a:gd name="T13" fmla="*/ 710 h 2865"/>
                <a:gd name="T14" fmla="*/ 2705 w 3752"/>
                <a:gd name="T15" fmla="*/ 665 h 2865"/>
                <a:gd name="T16" fmla="*/ 2660 w 3752"/>
                <a:gd name="T17" fmla="*/ 620 h 2865"/>
                <a:gd name="T18" fmla="*/ 2616 w 3752"/>
                <a:gd name="T19" fmla="*/ 665 h 2865"/>
                <a:gd name="T20" fmla="*/ 2660 w 3752"/>
                <a:gd name="T21" fmla="*/ 2439 h 2865"/>
                <a:gd name="T22" fmla="*/ 887 w 3752"/>
                <a:gd name="T23" fmla="*/ 665 h 2865"/>
                <a:gd name="T24" fmla="*/ 0 w 3752"/>
                <a:gd name="T25" fmla="*/ 1552 h 2865"/>
                <a:gd name="T26" fmla="*/ 3326 w 3752"/>
                <a:gd name="T27" fmla="*/ 2217 h 2865"/>
                <a:gd name="T28" fmla="*/ 2439 w 3752"/>
                <a:gd name="T29" fmla="*/ 1330 h 2865"/>
                <a:gd name="T30" fmla="*/ 1995 w 3752"/>
                <a:gd name="T31" fmla="*/ 1774 h 2865"/>
                <a:gd name="T32" fmla="*/ 426 w 3752"/>
                <a:gd name="T33" fmla="*/ 2439 h 2865"/>
                <a:gd name="T34" fmla="*/ 426 w 3752"/>
                <a:gd name="T35" fmla="*/ 2865 h 2865"/>
                <a:gd name="T36" fmla="*/ 3752 w 3752"/>
                <a:gd name="T37" fmla="*/ 2865 h 2865"/>
                <a:gd name="T38" fmla="*/ 3752 w 3752"/>
                <a:gd name="T39" fmla="*/ 426 h 2865"/>
                <a:gd name="T40" fmla="*/ 3326 w 3752"/>
                <a:gd name="T41" fmla="*/ 426 h 2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52" h="2865">
                  <a:moveTo>
                    <a:pt x="3326" y="2439"/>
                  </a:moveTo>
                  <a:cubicBezTo>
                    <a:pt x="0" y="2439"/>
                    <a:pt x="0" y="2439"/>
                    <a:pt x="0" y="24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26" y="0"/>
                    <a:pt x="3326" y="0"/>
                    <a:pt x="3326" y="0"/>
                  </a:cubicBezTo>
                  <a:lnTo>
                    <a:pt x="3326" y="2439"/>
                  </a:lnTo>
                  <a:close/>
                  <a:moveTo>
                    <a:pt x="2616" y="665"/>
                  </a:moveTo>
                  <a:cubicBezTo>
                    <a:pt x="2616" y="690"/>
                    <a:pt x="2636" y="710"/>
                    <a:pt x="2660" y="710"/>
                  </a:cubicBezTo>
                  <a:cubicBezTo>
                    <a:pt x="2685" y="710"/>
                    <a:pt x="2705" y="690"/>
                    <a:pt x="2705" y="665"/>
                  </a:cubicBezTo>
                  <a:cubicBezTo>
                    <a:pt x="2705" y="640"/>
                    <a:pt x="2685" y="620"/>
                    <a:pt x="2660" y="620"/>
                  </a:cubicBezTo>
                  <a:cubicBezTo>
                    <a:pt x="2636" y="620"/>
                    <a:pt x="2616" y="640"/>
                    <a:pt x="2616" y="665"/>
                  </a:cubicBezTo>
                  <a:close/>
                  <a:moveTo>
                    <a:pt x="2660" y="2439"/>
                  </a:moveTo>
                  <a:cubicBezTo>
                    <a:pt x="887" y="665"/>
                    <a:pt x="887" y="665"/>
                    <a:pt x="887" y="665"/>
                  </a:cubicBezTo>
                  <a:cubicBezTo>
                    <a:pt x="0" y="1552"/>
                    <a:pt x="0" y="1552"/>
                    <a:pt x="0" y="1552"/>
                  </a:cubicBezTo>
                  <a:moveTo>
                    <a:pt x="3326" y="2217"/>
                  </a:moveTo>
                  <a:cubicBezTo>
                    <a:pt x="2439" y="1330"/>
                    <a:pt x="2439" y="1330"/>
                    <a:pt x="2439" y="1330"/>
                  </a:cubicBezTo>
                  <a:cubicBezTo>
                    <a:pt x="1995" y="1774"/>
                    <a:pt x="1995" y="1774"/>
                    <a:pt x="1995" y="1774"/>
                  </a:cubicBezTo>
                  <a:moveTo>
                    <a:pt x="426" y="2439"/>
                  </a:moveTo>
                  <a:cubicBezTo>
                    <a:pt x="426" y="2865"/>
                    <a:pt x="426" y="2865"/>
                    <a:pt x="426" y="2865"/>
                  </a:cubicBezTo>
                  <a:cubicBezTo>
                    <a:pt x="3752" y="2865"/>
                    <a:pt x="3752" y="2865"/>
                    <a:pt x="3752" y="2865"/>
                  </a:cubicBezTo>
                  <a:cubicBezTo>
                    <a:pt x="3752" y="426"/>
                    <a:pt x="3752" y="426"/>
                    <a:pt x="3752" y="426"/>
                  </a:cubicBezTo>
                  <a:cubicBezTo>
                    <a:pt x="3326" y="426"/>
                    <a:pt x="3326" y="426"/>
                    <a:pt x="3326" y="426"/>
                  </a:cubicBez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229575" y="1500881"/>
            <a:ext cx="2916885" cy="4660677"/>
            <a:chOff x="7229575" y="1500881"/>
            <a:chExt cx="2916885" cy="4660677"/>
          </a:xfrm>
        </p:grpSpPr>
        <p:sp>
          <p:nvSpPr>
            <p:cNvPr id="13" name="Rectangle 12"/>
            <p:cNvSpPr/>
            <p:nvPr/>
          </p:nvSpPr>
          <p:spPr bwMode="auto">
            <a:xfrm>
              <a:off x="7229575" y="1500881"/>
              <a:ext cx="2916885" cy="233172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29575" y="3832600"/>
              <a:ext cx="2916885" cy="2328958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46304" rIns="182880" bIns="146304" rtlCol="0" anchor="t"/>
            <a:lstStyle>
              <a:defPPr>
                <a:defRPr lang="en-US"/>
              </a:defPPr>
              <a:lvl1pPr defTabSz="932472" fontAlgn="base">
                <a:spcBef>
                  <a:spcPct val="0"/>
                </a:spcBef>
                <a:spcAft>
                  <a:spcPct val="0"/>
                </a:spcAft>
                <a:defRPr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dirty="0" smtClean="0">
                  <a:gradFill>
                    <a:gsLst>
                      <a:gs pos="76623">
                        <a:schemeClr val="accent1"/>
                      </a:gs>
                      <a:gs pos="6100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3. Recognize</a:t>
              </a:r>
              <a:endParaRPr lang="en-US" dirty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Identify: pass list of face IDs or person group</a:t>
              </a:r>
            </a:p>
            <a:p>
              <a:pPr>
                <a:spcBef>
                  <a:spcPts val="600"/>
                </a:spcBef>
              </a:pPr>
              <a:r>
                <a:rPr lang="en-US" dirty="0" smtClean="0">
                  <a:gradFill>
                    <a:gsLst>
                      <a:gs pos="14159">
                        <a:srgbClr val="505050"/>
                      </a:gs>
                      <a:gs pos="38000">
                        <a:srgbClr val="505050"/>
                      </a:gs>
                    </a:gsLst>
                    <a:lin ang="5400000" scaled="0"/>
                  </a:gradFill>
                </a:rPr>
                <a:t>Verify: pass expected face ID or person ID</a:t>
              </a:r>
              <a:endParaRPr lang="en-US" dirty="0">
                <a:gradFill>
                  <a:gsLst>
                    <a:gs pos="14159">
                      <a:srgbClr val="505050"/>
                    </a:gs>
                    <a:gs pos="38000">
                      <a:srgbClr val="505050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6" name="camera" title="Icon of a camera">
              <a:extLst>
                <a:ext uri="{FF2B5EF4-FFF2-40B4-BE49-F238E27FC236}">
                  <a16:creationId xmlns="" xmlns:a16="http://schemas.microsoft.com/office/drawing/2014/main" id="{2B7FA5BB-3C31-4907-9752-34D29770A0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27782" y="2314912"/>
              <a:ext cx="920470" cy="735607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285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619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516462" y="1481038"/>
            <a:ext cx="2733128" cy="1545907"/>
            <a:chOff x="1516462" y="1800802"/>
            <a:chExt cx="2733128" cy="1545907"/>
          </a:xfrm>
        </p:grpSpPr>
        <p:grpSp>
          <p:nvGrpSpPr>
            <p:cNvPr id="4" name="Group 3"/>
            <p:cNvGrpSpPr/>
            <p:nvPr/>
          </p:nvGrpSpPr>
          <p:grpSpPr>
            <a:xfrm>
              <a:off x="2430840" y="1800802"/>
              <a:ext cx="904372" cy="904372"/>
              <a:chOff x="11008690" y="265919"/>
              <a:chExt cx="904372" cy="904372"/>
            </a:xfrm>
          </p:grpSpPr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E818B5D4-2538-40DF-BCDC-DFBBCE7DBF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64" t="13315" r="25964" b="13315"/>
              <a:stretch/>
            </p:blipFill>
            <p:spPr>
              <a:xfrm>
                <a:off x="11085564" y="433218"/>
                <a:ext cx="748296" cy="56977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Computer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51674" y="1481038"/>
            <a:ext cx="2733128" cy="1545907"/>
            <a:chOff x="4851674" y="1800802"/>
            <a:chExt cx="2733128" cy="1545907"/>
          </a:xfrm>
        </p:grpSpPr>
        <p:grpSp>
          <p:nvGrpSpPr>
            <p:cNvPr id="26" name="Group 25"/>
            <p:cNvGrpSpPr/>
            <p:nvPr/>
          </p:nvGrpSpPr>
          <p:grpSpPr>
            <a:xfrm>
              <a:off x="5766052" y="1800802"/>
              <a:ext cx="904372" cy="904372"/>
              <a:chOff x="8666509" y="265919"/>
              <a:chExt cx="904372" cy="904372"/>
            </a:xfrm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8666509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9492" y="441757"/>
                <a:ext cx="565269" cy="538855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Face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86886" y="1481038"/>
            <a:ext cx="2733128" cy="1533309"/>
            <a:chOff x="8186886" y="1800802"/>
            <a:chExt cx="2733128" cy="1533309"/>
          </a:xfrm>
        </p:grpSpPr>
        <p:grpSp>
          <p:nvGrpSpPr>
            <p:cNvPr id="10" name="Group 9"/>
            <p:cNvGrpSpPr/>
            <p:nvPr/>
          </p:nvGrpSpPr>
          <p:grpSpPr>
            <a:xfrm>
              <a:off x="9101264" y="1800802"/>
              <a:ext cx="904372" cy="904372"/>
              <a:chOff x="11008690" y="265919"/>
              <a:chExt cx="904372" cy="904372"/>
            </a:xfrm>
          </p:grpSpPr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410D5EA4-07F7-4612-BC1C-86475E13C4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05" t="12277" r="29605" b="12277"/>
              <a:stretch/>
            </p:blipFill>
            <p:spPr>
              <a:xfrm>
                <a:off x="11170192" y="448678"/>
                <a:ext cx="581368" cy="538855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2872472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Emotion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16462" y="3969586"/>
            <a:ext cx="2733128" cy="1536349"/>
            <a:chOff x="1516462" y="4289350"/>
            <a:chExt cx="2733128" cy="1536349"/>
          </a:xfrm>
        </p:grpSpPr>
        <p:grpSp>
          <p:nvGrpSpPr>
            <p:cNvPr id="19" name="Group 18"/>
            <p:cNvGrpSpPr/>
            <p:nvPr/>
          </p:nvGrpSpPr>
          <p:grpSpPr>
            <a:xfrm>
              <a:off x="2429676" y="4289350"/>
              <a:ext cx="904372" cy="904372"/>
              <a:chOff x="11008690" y="265919"/>
              <a:chExt cx="904372" cy="904372"/>
            </a:xfrm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3D86FEC2-54AB-48B2-BBE7-C6A189E6A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92" t="12197" r="30492" b="12197"/>
              <a:stretch/>
            </p:blipFill>
            <p:spPr>
              <a:xfrm>
                <a:off x="11173434" y="439593"/>
                <a:ext cx="574885" cy="557024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536406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Custom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851674" y="3969586"/>
            <a:ext cx="2733128" cy="1557747"/>
            <a:chOff x="4851674" y="4289350"/>
            <a:chExt cx="2733128" cy="1557747"/>
          </a:xfrm>
        </p:grpSpPr>
        <p:grpSp>
          <p:nvGrpSpPr>
            <p:cNvPr id="16" name="Group 15"/>
            <p:cNvGrpSpPr/>
            <p:nvPr/>
          </p:nvGrpSpPr>
          <p:grpSpPr>
            <a:xfrm>
              <a:off x="5766052" y="4289350"/>
              <a:ext cx="904372" cy="904372"/>
              <a:chOff x="11008690" y="265919"/>
              <a:chExt cx="904372" cy="904372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4C8ED7A9-7785-41FE-9F0D-88526662CA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6" t="14658" r="33566" b="14658"/>
              <a:stretch/>
            </p:blipFill>
            <p:spPr>
              <a:xfrm>
                <a:off x="11223770" y="463714"/>
                <a:ext cx="474212" cy="50878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538545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Content Moderator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86886" y="3969586"/>
            <a:ext cx="2733128" cy="1563805"/>
            <a:chOff x="8186886" y="4289350"/>
            <a:chExt cx="2733128" cy="1563805"/>
          </a:xfrm>
        </p:grpSpPr>
        <p:grpSp>
          <p:nvGrpSpPr>
            <p:cNvPr id="22" name="Group 21"/>
            <p:cNvGrpSpPr/>
            <p:nvPr/>
          </p:nvGrpSpPr>
          <p:grpSpPr>
            <a:xfrm>
              <a:off x="9101264" y="4289350"/>
              <a:ext cx="904372" cy="904372"/>
              <a:chOff x="11008690" y="265919"/>
              <a:chExt cx="904372" cy="904372"/>
            </a:xfrm>
          </p:grpSpPr>
          <p:sp>
            <p:nvSpPr>
              <p:cNvPr id="23" name="Oval 22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D92A3BDA-DBAF-4E59-85F1-852459AEE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3" t="23111" r="37713" b="23111"/>
              <a:stretch/>
            </p:blipFill>
            <p:spPr>
              <a:xfrm>
                <a:off x="11271757" y="447299"/>
                <a:ext cx="493868" cy="541613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5391516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Video Indexer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2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Vision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5370701"/>
          </a:xfrm>
        </p:spPr>
        <p:txBody>
          <a:bodyPr/>
          <a:lstStyle/>
          <a:p>
            <a:r>
              <a:rPr lang="en-US" dirty="0" smtClean="0"/>
              <a:t>Build a custom image classifier in 10 minutes or less</a:t>
            </a:r>
          </a:p>
          <a:p>
            <a:r>
              <a:rPr lang="en-US" dirty="0" smtClean="0"/>
              <a:t>Diversity of images is key: angles, lighting, backgrounds</a:t>
            </a:r>
          </a:p>
          <a:p>
            <a:r>
              <a:rPr lang="en-US" dirty="0" smtClean="0"/>
              <a:t>Not for object detection and is robust to subtle differences</a:t>
            </a:r>
          </a:p>
          <a:p>
            <a:r>
              <a:rPr lang="en-US" dirty="0" smtClean="0"/>
              <a:t>Handles tuning model for edge cases (like misses)</a:t>
            </a:r>
          </a:p>
          <a:p>
            <a:r>
              <a:rPr lang="en-US" dirty="0" smtClean="0"/>
              <a:t>Check the </a:t>
            </a:r>
            <a:r>
              <a:rPr lang="en-US" dirty="0" err="1" smtClean="0"/>
              <a:t>ToS</a:t>
            </a:r>
            <a:r>
              <a:rPr lang="en-US" dirty="0" smtClean="0"/>
              <a:t>: images are retained (in preview), limits on images/tags/predictions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725725" y="1211287"/>
            <a:ext cx="5439545" cy="926407"/>
            <a:chOff x="6725725" y="1211287"/>
            <a:chExt cx="5439545" cy="926407"/>
          </a:xfrm>
        </p:grpSpPr>
        <p:sp>
          <p:nvSpPr>
            <p:cNvPr id="7" name="Rectangle 6"/>
            <p:cNvSpPr/>
            <p:nvPr/>
          </p:nvSpPr>
          <p:spPr bwMode="auto">
            <a:xfrm>
              <a:off x="6725725" y="1297291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" name="Text Placeholder 8"/>
            <p:cNvSpPr txBox="1">
              <a:spLocks/>
            </p:cNvSpPr>
            <p:nvPr/>
          </p:nvSpPr>
          <p:spPr>
            <a:xfrm>
              <a:off x="7556353" y="1211287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Upload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Start with as little as 30 </a:t>
              </a:r>
              <a:r>
                <a:rPr lang="mr-IN" sz="1800" dirty="0" smtClean="0">
                  <a:ea typeface="Consolas" charset="0"/>
                  <a:cs typeface="Consolas" charset="0"/>
                </a:rPr>
                <a:t>–</a:t>
              </a:r>
              <a:r>
                <a:rPr lang="en-US" sz="1800" dirty="0" smtClean="0">
                  <a:ea typeface="Consolas" charset="0"/>
                  <a:cs typeface="Consolas" charset="0"/>
                </a:rPr>
                <a:t> 50 images per tag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2" name="browser_3" title="Icon of a browser window with an arrow pointing from the outside to the center">
              <a:extLst>
                <a:ext uri="{FF2B5EF4-FFF2-40B4-BE49-F238E27FC236}">
                  <a16:creationId xmlns="" xmlns:a16="http://schemas.microsoft.com/office/drawing/2014/main" id="{DBB1AD33-21A0-48BB-BA0E-1C7DEB1051E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06880" y="1459855"/>
              <a:ext cx="384533" cy="365760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22293" y="5209312"/>
            <a:ext cx="5439545" cy="926407"/>
            <a:chOff x="6722293" y="5209312"/>
            <a:chExt cx="5439545" cy="926407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722293" y="5294104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" name="Text Placeholder 8"/>
            <p:cNvSpPr txBox="1">
              <a:spLocks/>
            </p:cNvSpPr>
            <p:nvPr/>
          </p:nvSpPr>
          <p:spPr>
            <a:xfrm>
              <a:off x="7552921" y="5209312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Iterate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New images are retained for tagging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3" name="arrow_11" title="Icon of a circle made of two curved arrows">
              <a:extLst>
                <a:ext uri="{FF2B5EF4-FFF2-40B4-BE49-F238E27FC236}">
                  <a16:creationId xmlns="" xmlns:a16="http://schemas.microsoft.com/office/drawing/2014/main" id="{8AA96DD9-7B9D-457C-A969-01EC319377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21393" y="5472376"/>
              <a:ext cx="350129" cy="365760"/>
            </a:xfrm>
            <a:custGeom>
              <a:avLst/>
              <a:gdLst>
                <a:gd name="T0" fmla="*/ 310 w 310"/>
                <a:gd name="T1" fmla="*/ 199 h 322"/>
                <a:gd name="T2" fmla="*/ 154 w 310"/>
                <a:gd name="T3" fmla="*/ 322 h 322"/>
                <a:gd name="T4" fmla="*/ 1 w 310"/>
                <a:gd name="T5" fmla="*/ 211 h 322"/>
                <a:gd name="T6" fmla="*/ 304 w 310"/>
                <a:gd name="T7" fmla="*/ 104 h 322"/>
                <a:gd name="T8" fmla="*/ 154 w 310"/>
                <a:gd name="T9" fmla="*/ 0 h 322"/>
                <a:gd name="T10" fmla="*/ 0 w 310"/>
                <a:gd name="T11" fmla="*/ 114 h 322"/>
                <a:gd name="T12" fmla="*/ 299 w 310"/>
                <a:gd name="T13" fmla="*/ 104 h 322"/>
                <a:gd name="T14" fmla="*/ 230 w 310"/>
                <a:gd name="T15" fmla="*/ 104 h 322"/>
                <a:gd name="T16" fmla="*/ 295 w 310"/>
                <a:gd name="T17" fmla="*/ 104 h 322"/>
                <a:gd name="T18" fmla="*/ 304 w 310"/>
                <a:gd name="T19" fmla="*/ 104 h 322"/>
                <a:gd name="T20" fmla="*/ 304 w 310"/>
                <a:gd name="T21" fmla="*/ 29 h 322"/>
                <a:gd name="T22" fmla="*/ 9 w 310"/>
                <a:gd name="T23" fmla="*/ 211 h 322"/>
                <a:gd name="T24" fmla="*/ 75 w 310"/>
                <a:gd name="T25" fmla="*/ 211 h 322"/>
                <a:gd name="T26" fmla="*/ 9 w 310"/>
                <a:gd name="T27" fmla="*/ 211 h 322"/>
                <a:gd name="T28" fmla="*/ 1 w 310"/>
                <a:gd name="T29" fmla="*/ 211 h 322"/>
                <a:gd name="T30" fmla="*/ 1 w 310"/>
                <a:gd name="T31" fmla="*/ 28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0" h="322">
                  <a:moveTo>
                    <a:pt x="310" y="199"/>
                  </a:moveTo>
                  <a:cubicBezTo>
                    <a:pt x="293" y="270"/>
                    <a:pt x="229" y="322"/>
                    <a:pt x="154" y="322"/>
                  </a:cubicBezTo>
                  <a:cubicBezTo>
                    <a:pt x="83" y="322"/>
                    <a:pt x="22" y="275"/>
                    <a:pt x="1" y="211"/>
                  </a:cubicBezTo>
                  <a:moveTo>
                    <a:pt x="304" y="104"/>
                  </a:moveTo>
                  <a:cubicBezTo>
                    <a:pt x="281" y="43"/>
                    <a:pt x="223" y="0"/>
                    <a:pt x="154" y="0"/>
                  </a:cubicBezTo>
                  <a:cubicBezTo>
                    <a:pt x="82" y="0"/>
                    <a:pt x="20" y="48"/>
                    <a:pt x="0" y="114"/>
                  </a:cubicBezTo>
                  <a:moveTo>
                    <a:pt x="299" y="104"/>
                  </a:moveTo>
                  <a:cubicBezTo>
                    <a:pt x="230" y="104"/>
                    <a:pt x="230" y="104"/>
                    <a:pt x="230" y="104"/>
                  </a:cubicBezTo>
                  <a:moveTo>
                    <a:pt x="295" y="104"/>
                  </a:moveTo>
                  <a:cubicBezTo>
                    <a:pt x="304" y="104"/>
                    <a:pt x="304" y="104"/>
                    <a:pt x="304" y="104"/>
                  </a:cubicBezTo>
                  <a:cubicBezTo>
                    <a:pt x="304" y="29"/>
                    <a:pt x="304" y="29"/>
                    <a:pt x="304" y="29"/>
                  </a:cubicBezTo>
                  <a:moveTo>
                    <a:pt x="9" y="211"/>
                  </a:moveTo>
                  <a:cubicBezTo>
                    <a:pt x="75" y="211"/>
                    <a:pt x="75" y="211"/>
                    <a:pt x="75" y="211"/>
                  </a:cubicBezTo>
                  <a:moveTo>
                    <a:pt x="9" y="211"/>
                  </a:moveTo>
                  <a:cubicBezTo>
                    <a:pt x="1" y="211"/>
                    <a:pt x="1" y="211"/>
                    <a:pt x="1" y="211"/>
                  </a:cubicBezTo>
                  <a:cubicBezTo>
                    <a:pt x="1" y="286"/>
                    <a:pt x="1" y="286"/>
                    <a:pt x="1" y="286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22293" y="3898651"/>
            <a:ext cx="5439545" cy="926407"/>
            <a:chOff x="6722293" y="3898651"/>
            <a:chExt cx="5439545" cy="926407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722293" y="3982232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 Placeholder 8"/>
            <p:cNvSpPr txBox="1">
              <a:spLocks/>
            </p:cNvSpPr>
            <p:nvPr/>
          </p:nvSpPr>
          <p:spPr>
            <a:xfrm>
              <a:off x="7552921" y="3898651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Predict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Deploy REST endpoint; identify 1+ tags</a:t>
              </a:r>
            </a:p>
          </p:txBody>
        </p:sp>
        <p:sp>
          <p:nvSpPr>
            <p:cNvPr id="24" name="strategy" title="Icon of two circles and a curved arrow winding between three exes connecting them">
              <a:extLst>
                <a:ext uri="{FF2B5EF4-FFF2-40B4-BE49-F238E27FC236}">
                  <a16:creationId xmlns="" xmlns:a16="http://schemas.microsoft.com/office/drawing/2014/main" id="{A31BCD53-8416-4BE5-B301-45000BD1E1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24081" y="4130185"/>
              <a:ext cx="320040" cy="426397"/>
            </a:xfrm>
            <a:custGeom>
              <a:avLst/>
              <a:gdLst>
                <a:gd name="T0" fmla="*/ 208 w 240"/>
                <a:gd name="T1" fmla="*/ 83 h 322"/>
                <a:gd name="T2" fmla="*/ 207 w 240"/>
                <a:gd name="T3" fmla="*/ 128 h 322"/>
                <a:gd name="T4" fmla="*/ 166 w 240"/>
                <a:gd name="T5" fmla="*/ 178 h 322"/>
                <a:gd name="T6" fmla="*/ 83 w 240"/>
                <a:gd name="T7" fmla="*/ 178 h 322"/>
                <a:gd name="T8" fmla="*/ 43 w 240"/>
                <a:gd name="T9" fmla="*/ 191 h 322"/>
                <a:gd name="T10" fmla="*/ 25 w 240"/>
                <a:gd name="T11" fmla="*/ 230 h 322"/>
                <a:gd name="T12" fmla="*/ 25 w 240"/>
                <a:gd name="T13" fmla="*/ 239 h 322"/>
                <a:gd name="T14" fmla="*/ 239 w 240"/>
                <a:gd name="T15" fmla="*/ 114 h 322"/>
                <a:gd name="T16" fmla="*/ 208 w 240"/>
                <a:gd name="T17" fmla="*/ 83 h 322"/>
                <a:gd name="T18" fmla="*/ 177 w 240"/>
                <a:gd name="T19" fmla="*/ 114 h 322"/>
                <a:gd name="T20" fmla="*/ 0 w 240"/>
                <a:gd name="T21" fmla="*/ 296 h 322"/>
                <a:gd name="T22" fmla="*/ 26 w 240"/>
                <a:gd name="T23" fmla="*/ 322 h 322"/>
                <a:gd name="T24" fmla="*/ 52 w 240"/>
                <a:gd name="T25" fmla="*/ 296 h 322"/>
                <a:gd name="T26" fmla="*/ 26 w 240"/>
                <a:gd name="T27" fmla="*/ 270 h 322"/>
                <a:gd name="T28" fmla="*/ 0 w 240"/>
                <a:gd name="T29" fmla="*/ 296 h 322"/>
                <a:gd name="T30" fmla="*/ 187 w 240"/>
                <a:gd name="T31" fmla="*/ 26 h 322"/>
                <a:gd name="T32" fmla="*/ 213 w 240"/>
                <a:gd name="T33" fmla="*/ 52 h 322"/>
                <a:gd name="T34" fmla="*/ 239 w 240"/>
                <a:gd name="T35" fmla="*/ 26 h 322"/>
                <a:gd name="T36" fmla="*/ 213 w 240"/>
                <a:gd name="T37" fmla="*/ 0 h 322"/>
                <a:gd name="T38" fmla="*/ 187 w 240"/>
                <a:gd name="T39" fmla="*/ 26 h 322"/>
                <a:gd name="T40" fmla="*/ 67 w 240"/>
                <a:gd name="T41" fmla="*/ 96 h 322"/>
                <a:gd name="T42" fmla="*/ 119 w 240"/>
                <a:gd name="T43" fmla="*/ 148 h 322"/>
                <a:gd name="T44" fmla="*/ 119 w 240"/>
                <a:gd name="T45" fmla="*/ 96 h 322"/>
                <a:gd name="T46" fmla="*/ 67 w 240"/>
                <a:gd name="T47" fmla="*/ 148 h 322"/>
                <a:gd name="T48" fmla="*/ 189 w 240"/>
                <a:gd name="T49" fmla="*/ 203 h 322"/>
                <a:gd name="T50" fmla="*/ 240 w 240"/>
                <a:gd name="T51" fmla="*/ 255 h 322"/>
                <a:gd name="T52" fmla="*/ 240 w 240"/>
                <a:gd name="T53" fmla="*/ 203 h 322"/>
                <a:gd name="T54" fmla="*/ 189 w 240"/>
                <a:gd name="T55" fmla="*/ 255 h 322"/>
                <a:gd name="T56" fmla="*/ 93 w 240"/>
                <a:gd name="T57" fmla="*/ 227 h 322"/>
                <a:gd name="T58" fmla="*/ 145 w 240"/>
                <a:gd name="T59" fmla="*/ 279 h 322"/>
                <a:gd name="T60" fmla="*/ 145 w 240"/>
                <a:gd name="T61" fmla="*/ 227 h 322"/>
                <a:gd name="T62" fmla="*/ 93 w 240"/>
                <a:gd name="T63" fmla="*/ 27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22">
                  <a:moveTo>
                    <a:pt x="208" y="83"/>
                  </a:moveTo>
                  <a:cubicBezTo>
                    <a:pt x="208" y="83"/>
                    <a:pt x="208" y="103"/>
                    <a:pt x="207" y="128"/>
                  </a:cubicBezTo>
                  <a:cubicBezTo>
                    <a:pt x="206" y="177"/>
                    <a:pt x="166" y="178"/>
                    <a:pt x="166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58" y="178"/>
                    <a:pt x="43" y="191"/>
                  </a:cubicBezTo>
                  <a:cubicBezTo>
                    <a:pt x="28" y="203"/>
                    <a:pt x="25" y="220"/>
                    <a:pt x="25" y="230"/>
                  </a:cubicBezTo>
                  <a:cubicBezTo>
                    <a:pt x="25" y="239"/>
                    <a:pt x="25" y="239"/>
                    <a:pt x="25" y="239"/>
                  </a:cubicBezTo>
                  <a:moveTo>
                    <a:pt x="239" y="114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177" y="114"/>
                    <a:pt x="177" y="114"/>
                    <a:pt x="177" y="114"/>
                  </a:cubicBezTo>
                  <a:moveTo>
                    <a:pt x="0" y="296"/>
                  </a:moveTo>
                  <a:cubicBezTo>
                    <a:pt x="0" y="310"/>
                    <a:pt x="12" y="322"/>
                    <a:pt x="26" y="322"/>
                  </a:cubicBezTo>
                  <a:cubicBezTo>
                    <a:pt x="40" y="322"/>
                    <a:pt x="52" y="310"/>
                    <a:pt x="52" y="296"/>
                  </a:cubicBezTo>
                  <a:cubicBezTo>
                    <a:pt x="52" y="282"/>
                    <a:pt x="40" y="270"/>
                    <a:pt x="26" y="270"/>
                  </a:cubicBezTo>
                  <a:cubicBezTo>
                    <a:pt x="12" y="270"/>
                    <a:pt x="0" y="282"/>
                    <a:pt x="0" y="296"/>
                  </a:cubicBezTo>
                  <a:close/>
                  <a:moveTo>
                    <a:pt x="187" y="26"/>
                  </a:moveTo>
                  <a:cubicBezTo>
                    <a:pt x="187" y="40"/>
                    <a:pt x="199" y="52"/>
                    <a:pt x="213" y="52"/>
                  </a:cubicBezTo>
                  <a:cubicBezTo>
                    <a:pt x="227" y="52"/>
                    <a:pt x="239" y="40"/>
                    <a:pt x="239" y="26"/>
                  </a:cubicBezTo>
                  <a:cubicBezTo>
                    <a:pt x="239" y="12"/>
                    <a:pt x="227" y="0"/>
                    <a:pt x="213" y="0"/>
                  </a:cubicBezTo>
                  <a:cubicBezTo>
                    <a:pt x="199" y="0"/>
                    <a:pt x="187" y="12"/>
                    <a:pt x="187" y="26"/>
                  </a:cubicBezTo>
                  <a:close/>
                  <a:moveTo>
                    <a:pt x="67" y="96"/>
                  </a:moveTo>
                  <a:cubicBezTo>
                    <a:pt x="119" y="148"/>
                    <a:pt x="119" y="148"/>
                    <a:pt x="119" y="148"/>
                  </a:cubicBezTo>
                  <a:moveTo>
                    <a:pt x="119" y="96"/>
                  </a:moveTo>
                  <a:cubicBezTo>
                    <a:pt x="67" y="148"/>
                    <a:pt x="67" y="148"/>
                    <a:pt x="67" y="148"/>
                  </a:cubicBezTo>
                  <a:moveTo>
                    <a:pt x="189" y="203"/>
                  </a:moveTo>
                  <a:cubicBezTo>
                    <a:pt x="240" y="255"/>
                    <a:pt x="240" y="255"/>
                    <a:pt x="240" y="255"/>
                  </a:cubicBezTo>
                  <a:moveTo>
                    <a:pt x="240" y="203"/>
                  </a:moveTo>
                  <a:cubicBezTo>
                    <a:pt x="189" y="255"/>
                    <a:pt x="189" y="255"/>
                    <a:pt x="189" y="255"/>
                  </a:cubicBezTo>
                  <a:moveTo>
                    <a:pt x="93" y="227"/>
                  </a:moveTo>
                  <a:cubicBezTo>
                    <a:pt x="145" y="279"/>
                    <a:pt x="145" y="279"/>
                    <a:pt x="145" y="279"/>
                  </a:cubicBezTo>
                  <a:moveTo>
                    <a:pt x="145" y="227"/>
                  </a:moveTo>
                  <a:cubicBezTo>
                    <a:pt x="93" y="279"/>
                    <a:pt x="93" y="279"/>
                    <a:pt x="93" y="279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2293" y="2561158"/>
            <a:ext cx="5439545" cy="926407"/>
            <a:chOff x="6722293" y="2561158"/>
            <a:chExt cx="5439545" cy="926407"/>
          </a:xfrm>
        </p:grpSpPr>
        <p:sp>
          <p:nvSpPr>
            <p:cNvPr id="19" name="Rectangle 18"/>
            <p:cNvSpPr/>
            <p:nvPr/>
          </p:nvSpPr>
          <p:spPr bwMode="auto">
            <a:xfrm>
              <a:off x="6722293" y="2647162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0" name="Text Placeholder 8"/>
            <p:cNvSpPr txBox="1">
              <a:spLocks/>
            </p:cNvSpPr>
            <p:nvPr/>
          </p:nvSpPr>
          <p:spPr>
            <a:xfrm>
              <a:off x="7552921" y="2561158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Train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Build model on one of five </a:t>
              </a:r>
              <a:r>
                <a:rPr lang="en-US" sz="1800" dirty="0" err="1" smtClean="0">
                  <a:ea typeface="Consolas" charset="0"/>
                  <a:cs typeface="Consolas" charset="0"/>
                </a:rPr>
                <a:t>featurizer</a:t>
              </a:r>
              <a:r>
                <a:rPr lang="en-US" sz="1800" dirty="0" err="1">
                  <a:ea typeface="Consolas" charset="0"/>
                  <a:cs typeface="Consolas" charset="0"/>
                </a:rPr>
                <a:t>s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5" name="transform_2" title="Icon of a circle and a square with a curved arrow between them">
              <a:extLst>
                <a:ext uri="{FF2B5EF4-FFF2-40B4-BE49-F238E27FC236}">
                  <a16:creationId xmlns="" xmlns:a16="http://schemas.microsoft.com/office/drawing/2014/main" id="{C66274E6-9450-4CEA-B290-C23CED1F558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96522" y="2841481"/>
              <a:ext cx="394891" cy="365760"/>
            </a:xfrm>
            <a:custGeom>
              <a:avLst/>
              <a:gdLst>
                <a:gd name="T0" fmla="*/ 31 w 337"/>
                <a:gd name="T1" fmla="*/ 210 h 311"/>
                <a:gd name="T2" fmla="*/ 185 w 337"/>
                <a:gd name="T3" fmla="*/ 56 h 311"/>
                <a:gd name="T4" fmla="*/ 142 w 337"/>
                <a:gd name="T5" fmla="*/ 108 h 311"/>
                <a:gd name="T6" fmla="*/ 185 w 337"/>
                <a:gd name="T7" fmla="*/ 56 h 311"/>
                <a:gd name="T8" fmla="*/ 133 w 337"/>
                <a:gd name="T9" fmla="*/ 13 h 311"/>
                <a:gd name="T10" fmla="*/ 37 w 337"/>
                <a:gd name="T11" fmla="*/ 311 h 311"/>
                <a:gd name="T12" fmla="*/ 73 w 337"/>
                <a:gd name="T13" fmla="*/ 274 h 311"/>
                <a:gd name="T14" fmla="*/ 37 w 337"/>
                <a:gd name="T15" fmla="*/ 238 h 311"/>
                <a:gd name="T16" fmla="*/ 0 w 337"/>
                <a:gd name="T17" fmla="*/ 274 h 311"/>
                <a:gd name="T18" fmla="*/ 37 w 337"/>
                <a:gd name="T19" fmla="*/ 311 h 311"/>
                <a:gd name="T20" fmla="*/ 337 w 337"/>
                <a:gd name="T21" fmla="*/ 0 h 311"/>
                <a:gd name="T22" fmla="*/ 219 w 337"/>
                <a:gd name="T23" fmla="*/ 0 h 311"/>
                <a:gd name="T24" fmla="*/ 219 w 337"/>
                <a:gd name="T25" fmla="*/ 118 h 311"/>
                <a:gd name="T26" fmla="*/ 337 w 337"/>
                <a:gd name="T27" fmla="*/ 118 h 311"/>
                <a:gd name="T28" fmla="*/ 337 w 337"/>
                <a:gd name="T2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7" h="311">
                  <a:moveTo>
                    <a:pt x="31" y="210"/>
                  </a:moveTo>
                  <a:cubicBezTo>
                    <a:pt x="31" y="125"/>
                    <a:pt x="100" y="56"/>
                    <a:pt x="185" y="56"/>
                  </a:cubicBezTo>
                  <a:moveTo>
                    <a:pt x="142" y="108"/>
                  </a:moveTo>
                  <a:cubicBezTo>
                    <a:pt x="185" y="56"/>
                    <a:pt x="185" y="56"/>
                    <a:pt x="185" y="56"/>
                  </a:cubicBezTo>
                  <a:cubicBezTo>
                    <a:pt x="133" y="13"/>
                    <a:pt x="133" y="13"/>
                    <a:pt x="133" y="13"/>
                  </a:cubicBezTo>
                  <a:moveTo>
                    <a:pt x="37" y="311"/>
                  </a:moveTo>
                  <a:cubicBezTo>
                    <a:pt x="56" y="311"/>
                    <a:pt x="73" y="294"/>
                    <a:pt x="73" y="274"/>
                  </a:cubicBezTo>
                  <a:cubicBezTo>
                    <a:pt x="73" y="254"/>
                    <a:pt x="56" y="238"/>
                    <a:pt x="37" y="238"/>
                  </a:cubicBezTo>
                  <a:cubicBezTo>
                    <a:pt x="17" y="238"/>
                    <a:pt x="0" y="254"/>
                    <a:pt x="0" y="274"/>
                  </a:cubicBezTo>
                  <a:cubicBezTo>
                    <a:pt x="0" y="294"/>
                    <a:pt x="17" y="311"/>
                    <a:pt x="37" y="311"/>
                  </a:cubicBezTo>
                  <a:close/>
                  <a:moveTo>
                    <a:pt x="337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219" y="118"/>
                    <a:pt x="219" y="118"/>
                    <a:pt x="219" y="118"/>
                  </a:cubicBezTo>
                  <a:cubicBezTo>
                    <a:pt x="337" y="118"/>
                    <a:pt x="337" y="118"/>
                    <a:pt x="337" y="118"/>
                  </a:cubicBezTo>
                  <a:lnTo>
                    <a:pt x="337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736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0EA5D4F-4C0E-4A0E-9850-59A13659DEBA}"/>
              </a:ext>
            </a:extLst>
          </p:cNvPr>
          <p:cNvSpPr/>
          <p:nvPr/>
        </p:nvSpPr>
        <p:spPr bwMode="auto">
          <a:xfrm>
            <a:off x="1798637" y="2107104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1562D4F-7F65-4C7A-A14B-0D7E83259391}"/>
              </a:ext>
            </a:extLst>
          </p:cNvPr>
          <p:cNvSpPr/>
          <p:nvPr/>
        </p:nvSpPr>
        <p:spPr bwMode="auto">
          <a:xfrm>
            <a:off x="1951037" y="2259504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28D9E59-5880-4483-9310-625CEBC0B611}"/>
              </a:ext>
            </a:extLst>
          </p:cNvPr>
          <p:cNvSpPr/>
          <p:nvPr/>
        </p:nvSpPr>
        <p:spPr bwMode="auto">
          <a:xfrm>
            <a:off x="2103437" y="2411904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4E693AB-D368-4785-BECC-0631EA7B05EC}"/>
              </a:ext>
            </a:extLst>
          </p:cNvPr>
          <p:cNvSpPr/>
          <p:nvPr/>
        </p:nvSpPr>
        <p:spPr bwMode="auto">
          <a:xfrm>
            <a:off x="1798637" y="3935904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2D42D5-384A-468F-B79F-13D9C56CB1FE}"/>
              </a:ext>
            </a:extLst>
          </p:cNvPr>
          <p:cNvSpPr/>
          <p:nvPr/>
        </p:nvSpPr>
        <p:spPr bwMode="auto">
          <a:xfrm>
            <a:off x="1951037" y="4088304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D30ACC7-3EDE-4FA4-AF15-763AF78D55AD}"/>
              </a:ext>
            </a:extLst>
          </p:cNvPr>
          <p:cNvSpPr/>
          <p:nvPr/>
        </p:nvSpPr>
        <p:spPr bwMode="auto">
          <a:xfrm>
            <a:off x="2103437" y="4240704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="" xmlns:a16="http://schemas.microsoft.com/office/drawing/2014/main" id="{D09CEE7B-6BC8-4635-BC17-7AD24735AFCD}"/>
              </a:ext>
            </a:extLst>
          </p:cNvPr>
          <p:cNvSpPr/>
          <p:nvPr/>
        </p:nvSpPr>
        <p:spPr bwMode="auto">
          <a:xfrm>
            <a:off x="3856037" y="2716704"/>
            <a:ext cx="1371600" cy="762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="" xmlns:a16="http://schemas.microsoft.com/office/drawing/2014/main" id="{CD35F9EA-96B9-49C7-89A0-607E5B2D280C}"/>
              </a:ext>
            </a:extLst>
          </p:cNvPr>
          <p:cNvSpPr/>
          <p:nvPr/>
        </p:nvSpPr>
        <p:spPr bwMode="auto">
          <a:xfrm>
            <a:off x="3856037" y="4545504"/>
            <a:ext cx="1371600" cy="762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Graphic 11" descr="Cat">
            <a:extLst>
              <a:ext uri="{FF2B5EF4-FFF2-40B4-BE49-F238E27FC236}">
                <a16:creationId xmlns="" xmlns:a16="http://schemas.microsoft.com/office/drawing/2014/main" id="{4DDDD3B8-6A56-4034-BC02-511184580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937" y="2678604"/>
            <a:ext cx="914400" cy="914400"/>
          </a:xfrm>
          <a:prstGeom prst="rect">
            <a:avLst/>
          </a:prstGeom>
        </p:spPr>
      </p:pic>
      <p:pic>
        <p:nvPicPr>
          <p:cNvPr id="14" name="Graphic 13" descr="Dog">
            <a:extLst>
              <a:ext uri="{FF2B5EF4-FFF2-40B4-BE49-F238E27FC236}">
                <a16:creationId xmlns="" xmlns:a16="http://schemas.microsoft.com/office/drawing/2014/main" id="{40BFD7E9-81DB-4465-929A-064A9D9DC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3937" y="4469304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D224C49-4A7E-4E55-9E95-A4DE9CE62D18}"/>
              </a:ext>
            </a:extLst>
          </p:cNvPr>
          <p:cNvSpPr txBox="1"/>
          <p:nvPr/>
        </p:nvSpPr>
        <p:spPr>
          <a:xfrm>
            <a:off x="274638" y="2716704"/>
            <a:ext cx="13715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“cat”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6B9681E-08DA-4156-96C9-959A701B460F}"/>
              </a:ext>
            </a:extLst>
          </p:cNvPr>
          <p:cNvSpPr txBox="1"/>
          <p:nvPr/>
        </p:nvSpPr>
        <p:spPr>
          <a:xfrm>
            <a:off x="274638" y="4469304"/>
            <a:ext cx="13715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“dog”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4C676D2B-802F-40E5-8090-1A647CFC15FB}"/>
              </a:ext>
            </a:extLst>
          </p:cNvPr>
          <p:cNvGrpSpPr/>
          <p:nvPr/>
        </p:nvGrpSpPr>
        <p:grpSpPr>
          <a:xfrm>
            <a:off x="9342437" y="2924069"/>
            <a:ext cx="2286000" cy="1871270"/>
            <a:chOff x="9342437" y="4085627"/>
            <a:chExt cx="2286000" cy="1871270"/>
          </a:xfrm>
        </p:grpSpPr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D9F89009-16DC-48D3-93A8-D21D8D5FBC29}"/>
                </a:ext>
              </a:extLst>
            </p:cNvPr>
            <p:cNvSpPr/>
            <p:nvPr/>
          </p:nvSpPr>
          <p:spPr bwMode="auto">
            <a:xfrm>
              <a:off x="9342437" y="4085627"/>
              <a:ext cx="2286000" cy="187127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Model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Graphic 19" descr="Head with Gears">
              <a:extLst>
                <a:ext uri="{FF2B5EF4-FFF2-40B4-BE49-F238E27FC236}">
                  <a16:creationId xmlns="" xmlns:a16="http://schemas.microsoft.com/office/drawing/2014/main" id="{9ABEEE21-8725-45AE-A24F-677DD4FC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28237" y="4813897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Arrow: Right 20">
            <a:extLst>
              <a:ext uri="{FF2B5EF4-FFF2-40B4-BE49-F238E27FC236}">
                <a16:creationId xmlns="" xmlns:a16="http://schemas.microsoft.com/office/drawing/2014/main" id="{2737FE63-910F-45AF-A822-C5CCA56F609F}"/>
              </a:ext>
            </a:extLst>
          </p:cNvPr>
          <p:cNvSpPr/>
          <p:nvPr/>
        </p:nvSpPr>
        <p:spPr bwMode="auto">
          <a:xfrm>
            <a:off x="7742237" y="3347539"/>
            <a:ext cx="1371600" cy="762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A154CD3-6EB8-4D01-9CEB-50707EF5C891}"/>
              </a:ext>
            </a:extLst>
          </p:cNvPr>
          <p:cNvSpPr txBox="1"/>
          <p:nvPr/>
        </p:nvSpPr>
        <p:spPr>
          <a:xfrm>
            <a:off x="5303837" y="2643040"/>
            <a:ext cx="26670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Custom Vision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364699D-C4AE-4461-B4BF-1699884D109D}"/>
              </a:ext>
            </a:extLst>
          </p:cNvPr>
          <p:cNvSpPr/>
          <p:nvPr/>
        </p:nvSpPr>
        <p:spPr bwMode="auto">
          <a:xfrm>
            <a:off x="2103437" y="3250104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="" xmlns:a16="http://schemas.microsoft.com/office/drawing/2014/main" id="{017AD4E2-A339-475F-AE0E-BBC877F28675}"/>
              </a:ext>
            </a:extLst>
          </p:cNvPr>
          <p:cNvSpPr/>
          <p:nvPr/>
        </p:nvSpPr>
        <p:spPr bwMode="auto">
          <a:xfrm>
            <a:off x="3856037" y="3554904"/>
            <a:ext cx="1371600" cy="762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6" name="Graphic 25" descr="Dog">
            <a:extLst>
              <a:ext uri="{FF2B5EF4-FFF2-40B4-BE49-F238E27FC236}">
                <a16:creationId xmlns="" xmlns:a16="http://schemas.microsoft.com/office/drawing/2014/main" id="{A62874EA-0F98-4224-B90B-BC233A51C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3937" y="3478704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9A1DD12-6DBC-4B7A-845D-66F7961E5225}"/>
              </a:ext>
            </a:extLst>
          </p:cNvPr>
          <p:cNvSpPr txBox="1"/>
          <p:nvPr/>
        </p:nvSpPr>
        <p:spPr>
          <a:xfrm>
            <a:off x="9875838" y="3707304"/>
            <a:ext cx="13715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“dog”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="" xmlns:a16="http://schemas.microsoft.com/office/drawing/2014/main" id="{C249384C-4CBF-48D9-A3D0-54272789CC7A}"/>
              </a:ext>
            </a:extLst>
          </p:cNvPr>
          <p:cNvSpPr/>
          <p:nvPr/>
        </p:nvSpPr>
        <p:spPr bwMode="auto">
          <a:xfrm>
            <a:off x="8351837" y="3554904"/>
            <a:ext cx="1371600" cy="762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080879" y="3457846"/>
            <a:ext cx="904372" cy="904372"/>
            <a:chOff x="2429676" y="3969586"/>
            <a:chExt cx="904372" cy="904372"/>
          </a:xfrm>
        </p:grpSpPr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35BF7F89-5C24-4B9A-BB4E-45E6D11E3306}"/>
                </a:ext>
              </a:extLst>
            </p:cNvPr>
            <p:cNvSpPr/>
            <p:nvPr/>
          </p:nvSpPr>
          <p:spPr bwMode="auto">
            <a:xfrm>
              <a:off x="2429676" y="3969586"/>
              <a:ext cx="904372" cy="90437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671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2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3D86FEC2-54AB-48B2-BBE7-C6A189E6A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2" t="12197" r="30492" b="12197"/>
            <a:stretch/>
          </p:blipFill>
          <p:spPr>
            <a:xfrm>
              <a:off x="2594420" y="4143260"/>
              <a:ext cx="574885" cy="557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383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40363E-7 -8.76078E-7 L -0.00077 -0.1255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6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8 2.38311E-6 L -0.31248 2.38311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9" grpId="0" animBg="1"/>
      <p:bldP spid="10" grpId="0" animBg="1"/>
      <p:bldP spid="3" grpId="0" animBg="1"/>
      <p:bldP spid="11" grpId="0" animBg="1"/>
      <p:bldP spid="15" grpId="0"/>
      <p:bldP spid="18" grpId="0"/>
      <p:bldP spid="21" grpId="0" animBg="1"/>
      <p:bldP spid="24" grpId="0"/>
      <p:bldP spid="22" grpId="0" animBg="1"/>
      <p:bldP spid="25" grpId="0" animBg="1"/>
      <p:bldP spid="28" grpId="0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516462" y="1481038"/>
            <a:ext cx="2733128" cy="1545907"/>
            <a:chOff x="1516462" y="1800802"/>
            <a:chExt cx="2733128" cy="1545907"/>
          </a:xfrm>
        </p:grpSpPr>
        <p:grpSp>
          <p:nvGrpSpPr>
            <p:cNvPr id="4" name="Group 3"/>
            <p:cNvGrpSpPr/>
            <p:nvPr/>
          </p:nvGrpSpPr>
          <p:grpSpPr>
            <a:xfrm>
              <a:off x="2430840" y="1800802"/>
              <a:ext cx="904372" cy="904372"/>
              <a:chOff x="11008690" y="265919"/>
              <a:chExt cx="904372" cy="904372"/>
            </a:xfrm>
          </p:grpSpPr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E818B5D4-2538-40DF-BCDC-DFBBCE7DBF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64" t="13315" r="25964" b="13315"/>
              <a:stretch/>
            </p:blipFill>
            <p:spPr>
              <a:xfrm>
                <a:off x="11085564" y="433218"/>
                <a:ext cx="748296" cy="56977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Computer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51674" y="1481038"/>
            <a:ext cx="2733128" cy="1545907"/>
            <a:chOff x="4851674" y="1800802"/>
            <a:chExt cx="2733128" cy="1545907"/>
          </a:xfrm>
        </p:grpSpPr>
        <p:grpSp>
          <p:nvGrpSpPr>
            <p:cNvPr id="26" name="Group 25"/>
            <p:cNvGrpSpPr/>
            <p:nvPr/>
          </p:nvGrpSpPr>
          <p:grpSpPr>
            <a:xfrm>
              <a:off x="5766052" y="1800802"/>
              <a:ext cx="904372" cy="904372"/>
              <a:chOff x="8666509" y="265919"/>
              <a:chExt cx="904372" cy="904372"/>
            </a:xfrm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8666509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9492" y="441757"/>
                <a:ext cx="565269" cy="538855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Face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86886" y="1481038"/>
            <a:ext cx="2733128" cy="1533309"/>
            <a:chOff x="8186886" y="1800802"/>
            <a:chExt cx="2733128" cy="1533309"/>
          </a:xfrm>
        </p:grpSpPr>
        <p:grpSp>
          <p:nvGrpSpPr>
            <p:cNvPr id="10" name="Group 9"/>
            <p:cNvGrpSpPr/>
            <p:nvPr/>
          </p:nvGrpSpPr>
          <p:grpSpPr>
            <a:xfrm>
              <a:off x="9101264" y="1800802"/>
              <a:ext cx="904372" cy="904372"/>
              <a:chOff x="11008690" y="265919"/>
              <a:chExt cx="904372" cy="904372"/>
            </a:xfrm>
          </p:grpSpPr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410D5EA4-07F7-4612-BC1C-86475E13C4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05" t="12277" r="29605" b="12277"/>
              <a:stretch/>
            </p:blipFill>
            <p:spPr>
              <a:xfrm>
                <a:off x="11170192" y="448678"/>
                <a:ext cx="581368" cy="538855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2872472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Emotion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16462" y="3969586"/>
            <a:ext cx="2733128" cy="1536349"/>
            <a:chOff x="1516462" y="4289350"/>
            <a:chExt cx="2733128" cy="1536349"/>
          </a:xfrm>
        </p:grpSpPr>
        <p:grpSp>
          <p:nvGrpSpPr>
            <p:cNvPr id="19" name="Group 18"/>
            <p:cNvGrpSpPr/>
            <p:nvPr/>
          </p:nvGrpSpPr>
          <p:grpSpPr>
            <a:xfrm>
              <a:off x="2429676" y="4289350"/>
              <a:ext cx="904372" cy="904372"/>
              <a:chOff x="11008690" y="265919"/>
              <a:chExt cx="904372" cy="904372"/>
            </a:xfrm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3D86FEC2-54AB-48B2-BBE7-C6A189E6A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92" t="12197" r="30492" b="12197"/>
              <a:stretch/>
            </p:blipFill>
            <p:spPr>
              <a:xfrm>
                <a:off x="11173434" y="439593"/>
                <a:ext cx="574885" cy="557024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536406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Custom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851674" y="3969586"/>
            <a:ext cx="2733128" cy="1557747"/>
            <a:chOff x="4851674" y="4289350"/>
            <a:chExt cx="2733128" cy="1557747"/>
          </a:xfrm>
        </p:grpSpPr>
        <p:grpSp>
          <p:nvGrpSpPr>
            <p:cNvPr id="16" name="Group 15"/>
            <p:cNvGrpSpPr/>
            <p:nvPr/>
          </p:nvGrpSpPr>
          <p:grpSpPr>
            <a:xfrm>
              <a:off x="5766052" y="4289350"/>
              <a:ext cx="904372" cy="904372"/>
              <a:chOff x="11008690" y="265919"/>
              <a:chExt cx="904372" cy="904372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4C8ED7A9-7785-41FE-9F0D-88526662CA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6" t="14658" r="33566" b="14658"/>
              <a:stretch/>
            </p:blipFill>
            <p:spPr>
              <a:xfrm>
                <a:off x="11223770" y="463714"/>
                <a:ext cx="474212" cy="50878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538545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Content Moderator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86886" y="3969586"/>
            <a:ext cx="2733128" cy="1563805"/>
            <a:chOff x="8186886" y="4289350"/>
            <a:chExt cx="2733128" cy="1563805"/>
          </a:xfrm>
        </p:grpSpPr>
        <p:grpSp>
          <p:nvGrpSpPr>
            <p:cNvPr id="22" name="Group 21"/>
            <p:cNvGrpSpPr/>
            <p:nvPr/>
          </p:nvGrpSpPr>
          <p:grpSpPr>
            <a:xfrm>
              <a:off x="9101264" y="4289350"/>
              <a:ext cx="904372" cy="904372"/>
              <a:chOff x="11008690" y="265919"/>
              <a:chExt cx="904372" cy="904372"/>
            </a:xfrm>
          </p:grpSpPr>
          <p:sp>
            <p:nvSpPr>
              <p:cNvPr id="23" name="Oval 22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D92A3BDA-DBAF-4E59-85F1-852459AEE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3" t="23111" r="37713" b="23111"/>
              <a:stretch/>
            </p:blipFill>
            <p:spPr>
              <a:xfrm>
                <a:off x="11271757" y="447299"/>
                <a:ext cx="493868" cy="541613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5391516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Video Indexer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Moderator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5216813"/>
          </a:xfrm>
        </p:spPr>
        <p:txBody>
          <a:bodyPr/>
          <a:lstStyle/>
          <a:p>
            <a:r>
              <a:rPr lang="en-US" dirty="0" smtClean="0"/>
              <a:t>Ensure user-generated content is appropriate before showing on your website</a:t>
            </a:r>
          </a:p>
          <a:p>
            <a:r>
              <a:rPr lang="en-US" dirty="0" smtClean="0"/>
              <a:t>Not just adult images: profanity in 100+ languages, OCR over images, and PII detection</a:t>
            </a:r>
          </a:p>
          <a:p>
            <a:r>
              <a:rPr lang="en-US" dirty="0" smtClean="0"/>
              <a:t>Automated moderation is augmented with human review as needed</a:t>
            </a:r>
          </a:p>
          <a:p>
            <a:r>
              <a:rPr lang="en-US" dirty="0" smtClean="0"/>
              <a:t>Web portal for review team; currently only MSA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6722293" y="3898651"/>
            <a:ext cx="5439545" cy="926407"/>
            <a:chOff x="6722293" y="3898651"/>
            <a:chExt cx="5439545" cy="926407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722293" y="3982232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 Placeholder 8"/>
            <p:cNvSpPr txBox="1">
              <a:spLocks/>
            </p:cNvSpPr>
            <p:nvPr/>
          </p:nvSpPr>
          <p:spPr>
            <a:xfrm>
              <a:off x="7552921" y="3898651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Workflows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Drive classification based on your logic</a:t>
              </a:r>
            </a:p>
          </p:txBody>
        </p:sp>
        <p:sp>
          <p:nvSpPr>
            <p:cNvPr id="22" name="Org_ECA6" title="Icon of three boxes in a bracket chart">
              <a:extLst>
                <a:ext uri="{FF2B5EF4-FFF2-40B4-BE49-F238E27FC236}">
                  <a16:creationId xmlns="" xmlns:a16="http://schemas.microsoft.com/office/drawing/2014/main" id="{DA384994-0B67-4D11-8407-4AEACA6B6C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16356" y="4160504"/>
              <a:ext cx="365582" cy="365760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25725" y="1211287"/>
            <a:ext cx="5439545" cy="926407"/>
            <a:chOff x="6725725" y="1211287"/>
            <a:chExt cx="5439545" cy="926407"/>
          </a:xfrm>
        </p:grpSpPr>
        <p:sp>
          <p:nvSpPr>
            <p:cNvPr id="7" name="Rectangle 6"/>
            <p:cNvSpPr/>
            <p:nvPr/>
          </p:nvSpPr>
          <p:spPr bwMode="auto">
            <a:xfrm>
              <a:off x="6725725" y="1297291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" name="Text Placeholder 8"/>
            <p:cNvSpPr txBox="1">
              <a:spLocks/>
            </p:cNvSpPr>
            <p:nvPr/>
          </p:nvSpPr>
          <p:spPr>
            <a:xfrm>
              <a:off x="7556353" y="1211287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All content types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Text &amp; images plus video in Media Services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3" name="Browser_4" title="Icon of a website or an app window">
              <a:extLst>
                <a:ext uri="{FF2B5EF4-FFF2-40B4-BE49-F238E27FC236}">
                  <a16:creationId xmlns="" xmlns:a16="http://schemas.microsoft.com/office/drawing/2014/main" id="{4BCFC58B-570E-4E10-9E6E-50DC33A9052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52034" y="1475563"/>
              <a:ext cx="494226" cy="365760"/>
            </a:xfrm>
            <a:custGeom>
              <a:avLst/>
              <a:gdLst>
                <a:gd name="T0" fmla="*/ 80 w 604"/>
                <a:gd name="T1" fmla="*/ 244 h 447"/>
                <a:gd name="T2" fmla="*/ 320 w 604"/>
                <a:gd name="T3" fmla="*/ 244 h 447"/>
                <a:gd name="T4" fmla="*/ 80 w 604"/>
                <a:gd name="T5" fmla="*/ 367 h 447"/>
                <a:gd name="T6" fmla="*/ 320 w 604"/>
                <a:gd name="T7" fmla="*/ 367 h 447"/>
                <a:gd name="T8" fmla="*/ 525 w 604"/>
                <a:gd name="T9" fmla="*/ 305 h 447"/>
                <a:gd name="T10" fmla="*/ 525 w 604"/>
                <a:gd name="T11" fmla="*/ 244 h 447"/>
                <a:gd name="T12" fmla="*/ 403 w 604"/>
                <a:gd name="T13" fmla="*/ 244 h 447"/>
                <a:gd name="T14" fmla="*/ 403 w 604"/>
                <a:gd name="T15" fmla="*/ 367 h 447"/>
                <a:gd name="T16" fmla="*/ 525 w 604"/>
                <a:gd name="T17" fmla="*/ 367 h 447"/>
                <a:gd name="T18" fmla="*/ 525 w 604"/>
                <a:gd name="T19" fmla="*/ 305 h 447"/>
                <a:gd name="T20" fmla="*/ 525 w 604"/>
                <a:gd name="T21" fmla="*/ 123 h 447"/>
                <a:gd name="T22" fmla="*/ 525 w 604"/>
                <a:gd name="T23" fmla="*/ 80 h 447"/>
                <a:gd name="T24" fmla="*/ 82 w 604"/>
                <a:gd name="T25" fmla="*/ 80 h 447"/>
                <a:gd name="T26" fmla="*/ 82 w 604"/>
                <a:gd name="T27" fmla="*/ 166 h 447"/>
                <a:gd name="T28" fmla="*/ 525 w 604"/>
                <a:gd name="T29" fmla="*/ 166 h 447"/>
                <a:gd name="T30" fmla="*/ 525 w 604"/>
                <a:gd name="T31" fmla="*/ 123 h 447"/>
                <a:gd name="T32" fmla="*/ 604 w 604"/>
                <a:gd name="T33" fmla="*/ 225 h 447"/>
                <a:gd name="T34" fmla="*/ 604 w 604"/>
                <a:gd name="T35" fmla="*/ 0 h 447"/>
                <a:gd name="T36" fmla="*/ 0 w 604"/>
                <a:gd name="T37" fmla="*/ 0 h 447"/>
                <a:gd name="T38" fmla="*/ 0 w 604"/>
                <a:gd name="T39" fmla="*/ 447 h 447"/>
                <a:gd name="T40" fmla="*/ 604 w 604"/>
                <a:gd name="T41" fmla="*/ 447 h 447"/>
                <a:gd name="T42" fmla="*/ 604 w 604"/>
                <a:gd name="T43" fmla="*/ 22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4" h="447">
                  <a:moveTo>
                    <a:pt x="80" y="244"/>
                  </a:moveTo>
                  <a:lnTo>
                    <a:pt x="320" y="244"/>
                  </a:lnTo>
                  <a:moveTo>
                    <a:pt x="80" y="367"/>
                  </a:moveTo>
                  <a:lnTo>
                    <a:pt x="320" y="367"/>
                  </a:lnTo>
                  <a:moveTo>
                    <a:pt x="525" y="305"/>
                  </a:moveTo>
                  <a:lnTo>
                    <a:pt x="525" y="244"/>
                  </a:lnTo>
                  <a:lnTo>
                    <a:pt x="403" y="244"/>
                  </a:lnTo>
                  <a:lnTo>
                    <a:pt x="403" y="367"/>
                  </a:lnTo>
                  <a:lnTo>
                    <a:pt x="525" y="367"/>
                  </a:lnTo>
                  <a:lnTo>
                    <a:pt x="525" y="305"/>
                  </a:lnTo>
                  <a:moveTo>
                    <a:pt x="525" y="123"/>
                  </a:moveTo>
                  <a:lnTo>
                    <a:pt x="525" y="80"/>
                  </a:lnTo>
                  <a:lnTo>
                    <a:pt x="82" y="80"/>
                  </a:lnTo>
                  <a:lnTo>
                    <a:pt x="82" y="166"/>
                  </a:lnTo>
                  <a:lnTo>
                    <a:pt x="525" y="166"/>
                  </a:lnTo>
                  <a:lnTo>
                    <a:pt x="525" y="123"/>
                  </a:lnTo>
                  <a:moveTo>
                    <a:pt x="604" y="225"/>
                  </a:moveTo>
                  <a:lnTo>
                    <a:pt x="604" y="0"/>
                  </a:lnTo>
                  <a:lnTo>
                    <a:pt x="0" y="0"/>
                  </a:lnTo>
                  <a:lnTo>
                    <a:pt x="0" y="447"/>
                  </a:lnTo>
                  <a:lnTo>
                    <a:pt x="604" y="447"/>
                  </a:lnTo>
                  <a:lnTo>
                    <a:pt x="604" y="225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722293" y="5209312"/>
            <a:ext cx="5439545" cy="926407"/>
            <a:chOff x="6722293" y="5209312"/>
            <a:chExt cx="5439545" cy="926407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722293" y="5294104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" name="Text Placeholder 8"/>
            <p:cNvSpPr txBox="1">
              <a:spLocks/>
            </p:cNvSpPr>
            <p:nvPr/>
          </p:nvSpPr>
          <p:spPr>
            <a:xfrm>
              <a:off x="7552921" y="5209312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Human review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Flag for manual review when required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4" name="people_12" title="Icon of three people">
              <a:extLst>
                <a:ext uri="{FF2B5EF4-FFF2-40B4-BE49-F238E27FC236}">
                  <a16:creationId xmlns="" xmlns:a16="http://schemas.microsoft.com/office/drawing/2014/main" id="{91DDF735-D1C6-45FB-B2CF-CE37E455C9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84795" y="5489635"/>
              <a:ext cx="428704" cy="365760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22293" y="2561158"/>
            <a:ext cx="5439545" cy="926407"/>
            <a:chOff x="6722293" y="2561158"/>
            <a:chExt cx="5439545" cy="926407"/>
          </a:xfrm>
        </p:grpSpPr>
        <p:sp>
          <p:nvSpPr>
            <p:cNvPr id="19" name="Rectangle 18"/>
            <p:cNvSpPr/>
            <p:nvPr/>
          </p:nvSpPr>
          <p:spPr bwMode="auto">
            <a:xfrm>
              <a:off x="6722293" y="2647162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0" name="Text Placeholder 8"/>
            <p:cNvSpPr txBox="1">
              <a:spLocks/>
            </p:cNvSpPr>
            <p:nvPr/>
          </p:nvSpPr>
          <p:spPr>
            <a:xfrm>
              <a:off x="7552921" y="2561158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Extensible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Text Analytics, Computer Vision, and more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5" name="brain_2" title="Icon of a brain with circles and connection lines inside">
              <a:extLst>
                <a:ext uri="{FF2B5EF4-FFF2-40B4-BE49-F238E27FC236}">
                  <a16:creationId xmlns="" xmlns:a16="http://schemas.microsoft.com/office/drawing/2014/main" id="{43831704-DBA6-45CF-8A80-E22CC7AFCA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14765" y="2825434"/>
              <a:ext cx="545479" cy="365760"/>
            </a:xfrm>
            <a:custGeom>
              <a:avLst/>
              <a:gdLst>
                <a:gd name="T0" fmla="*/ 379 w 440"/>
                <a:gd name="T1" fmla="*/ 133 h 295"/>
                <a:gd name="T2" fmla="*/ 379 w 440"/>
                <a:gd name="T3" fmla="*/ 169 h 295"/>
                <a:gd name="T4" fmla="*/ 259 w 440"/>
                <a:gd name="T5" fmla="*/ 181 h 295"/>
                <a:gd name="T6" fmla="*/ 295 w 440"/>
                <a:gd name="T7" fmla="*/ 181 h 295"/>
                <a:gd name="T8" fmla="*/ 259 w 440"/>
                <a:gd name="T9" fmla="*/ 181 h 295"/>
                <a:gd name="T10" fmla="*/ 114 w 440"/>
                <a:gd name="T11" fmla="*/ 179 h 295"/>
                <a:gd name="T12" fmla="*/ 78 w 440"/>
                <a:gd name="T13" fmla="*/ 169 h 295"/>
                <a:gd name="T14" fmla="*/ 235 w 440"/>
                <a:gd name="T15" fmla="*/ 88 h 295"/>
                <a:gd name="T16" fmla="*/ 192 w 440"/>
                <a:gd name="T17" fmla="*/ 79 h 295"/>
                <a:gd name="T18" fmla="*/ 174 w 440"/>
                <a:gd name="T19" fmla="*/ 97 h 295"/>
                <a:gd name="T20" fmla="*/ 174 w 440"/>
                <a:gd name="T21" fmla="*/ 61 h 295"/>
                <a:gd name="T22" fmla="*/ 277 w 440"/>
                <a:gd name="T23" fmla="*/ 85 h 295"/>
                <a:gd name="T24" fmla="*/ 313 w 440"/>
                <a:gd name="T25" fmla="*/ 85 h 295"/>
                <a:gd name="T26" fmla="*/ 277 w 440"/>
                <a:gd name="T27" fmla="*/ 85 h 295"/>
                <a:gd name="T28" fmla="*/ 168 w 440"/>
                <a:gd name="T29" fmla="*/ 205 h 295"/>
                <a:gd name="T30" fmla="*/ 168 w 440"/>
                <a:gd name="T31" fmla="*/ 169 h 295"/>
                <a:gd name="T32" fmla="*/ 42 w 440"/>
                <a:gd name="T33" fmla="*/ 169 h 295"/>
                <a:gd name="T34" fmla="*/ 78 w 440"/>
                <a:gd name="T35" fmla="*/ 169 h 295"/>
                <a:gd name="T36" fmla="*/ 42 w 440"/>
                <a:gd name="T37" fmla="*/ 169 h 295"/>
                <a:gd name="T38" fmla="*/ 284 w 440"/>
                <a:gd name="T39" fmla="*/ 121 h 295"/>
                <a:gd name="T40" fmla="*/ 295 w 440"/>
                <a:gd name="T41" fmla="*/ 103 h 295"/>
                <a:gd name="T42" fmla="*/ 114 w 440"/>
                <a:gd name="T43" fmla="*/ 125 h 295"/>
                <a:gd name="T44" fmla="*/ 143 w 440"/>
                <a:gd name="T45" fmla="*/ 133 h 295"/>
                <a:gd name="T46" fmla="*/ 168 w 440"/>
                <a:gd name="T47" fmla="*/ 144 h 295"/>
                <a:gd name="T48" fmla="*/ 361 w 440"/>
                <a:gd name="T49" fmla="*/ 151 h 295"/>
                <a:gd name="T50" fmla="*/ 331 w 440"/>
                <a:gd name="T51" fmla="*/ 160 h 295"/>
                <a:gd name="T52" fmla="*/ 331 w 440"/>
                <a:gd name="T53" fmla="*/ 243 h 295"/>
                <a:gd name="T54" fmla="*/ 321 w 440"/>
                <a:gd name="T55" fmla="*/ 181 h 295"/>
                <a:gd name="T56" fmla="*/ 358 w 440"/>
                <a:gd name="T57" fmla="*/ 206 h 295"/>
                <a:gd name="T58" fmla="*/ 440 w 440"/>
                <a:gd name="T59" fmla="*/ 163 h 295"/>
                <a:gd name="T60" fmla="*/ 388 w 440"/>
                <a:gd name="T61" fmla="*/ 110 h 295"/>
                <a:gd name="T62" fmla="*/ 227 w 440"/>
                <a:gd name="T63" fmla="*/ 30 h 295"/>
                <a:gd name="T64" fmla="*/ 68 w 440"/>
                <a:gd name="T65" fmla="*/ 103 h 295"/>
                <a:gd name="T66" fmla="*/ 4 w 440"/>
                <a:gd name="T67" fmla="*/ 165 h 295"/>
                <a:gd name="T68" fmla="*/ 164 w 440"/>
                <a:gd name="T69" fmla="*/ 237 h 295"/>
                <a:gd name="T70" fmla="*/ 358 w 440"/>
                <a:gd name="T71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0" h="295">
                  <a:moveTo>
                    <a:pt x="361" y="151"/>
                  </a:moveTo>
                  <a:cubicBezTo>
                    <a:pt x="361" y="141"/>
                    <a:pt x="369" y="133"/>
                    <a:pt x="379" y="133"/>
                  </a:cubicBezTo>
                  <a:cubicBezTo>
                    <a:pt x="389" y="133"/>
                    <a:pt x="397" y="141"/>
                    <a:pt x="397" y="151"/>
                  </a:cubicBezTo>
                  <a:cubicBezTo>
                    <a:pt x="397" y="161"/>
                    <a:pt x="389" y="169"/>
                    <a:pt x="379" y="169"/>
                  </a:cubicBezTo>
                  <a:cubicBezTo>
                    <a:pt x="369" y="169"/>
                    <a:pt x="361" y="161"/>
                    <a:pt x="361" y="151"/>
                  </a:cubicBezTo>
                  <a:close/>
                  <a:moveTo>
                    <a:pt x="259" y="181"/>
                  </a:moveTo>
                  <a:cubicBezTo>
                    <a:pt x="259" y="191"/>
                    <a:pt x="267" y="199"/>
                    <a:pt x="277" y="199"/>
                  </a:cubicBezTo>
                  <a:cubicBezTo>
                    <a:pt x="287" y="199"/>
                    <a:pt x="295" y="191"/>
                    <a:pt x="295" y="181"/>
                  </a:cubicBezTo>
                  <a:cubicBezTo>
                    <a:pt x="295" y="171"/>
                    <a:pt x="287" y="163"/>
                    <a:pt x="277" y="163"/>
                  </a:cubicBezTo>
                  <a:cubicBezTo>
                    <a:pt x="267" y="163"/>
                    <a:pt x="259" y="171"/>
                    <a:pt x="259" y="181"/>
                  </a:cubicBezTo>
                  <a:close/>
                  <a:moveTo>
                    <a:pt x="114" y="239"/>
                  </a:moveTo>
                  <a:cubicBezTo>
                    <a:pt x="114" y="179"/>
                    <a:pt x="114" y="179"/>
                    <a:pt x="114" y="179"/>
                  </a:cubicBezTo>
                  <a:cubicBezTo>
                    <a:pt x="114" y="179"/>
                    <a:pt x="109" y="169"/>
                    <a:pt x="104" y="169"/>
                  </a:cubicBezTo>
                  <a:cubicBezTo>
                    <a:pt x="104" y="169"/>
                    <a:pt x="104" y="169"/>
                    <a:pt x="78" y="169"/>
                  </a:cubicBezTo>
                  <a:moveTo>
                    <a:pt x="235" y="260"/>
                  </a:moveTo>
                  <a:cubicBezTo>
                    <a:pt x="235" y="260"/>
                    <a:pt x="235" y="260"/>
                    <a:pt x="235" y="88"/>
                  </a:cubicBezTo>
                  <a:cubicBezTo>
                    <a:pt x="235" y="82"/>
                    <a:pt x="231" y="79"/>
                    <a:pt x="225" y="79"/>
                  </a:cubicBezTo>
                  <a:cubicBezTo>
                    <a:pt x="225" y="79"/>
                    <a:pt x="225" y="79"/>
                    <a:pt x="192" y="79"/>
                  </a:cubicBezTo>
                  <a:moveTo>
                    <a:pt x="156" y="79"/>
                  </a:moveTo>
                  <a:cubicBezTo>
                    <a:pt x="156" y="89"/>
                    <a:pt x="164" y="97"/>
                    <a:pt x="174" y="97"/>
                  </a:cubicBezTo>
                  <a:cubicBezTo>
                    <a:pt x="184" y="97"/>
                    <a:pt x="192" y="89"/>
                    <a:pt x="192" y="79"/>
                  </a:cubicBezTo>
                  <a:cubicBezTo>
                    <a:pt x="192" y="69"/>
                    <a:pt x="184" y="61"/>
                    <a:pt x="174" y="61"/>
                  </a:cubicBezTo>
                  <a:cubicBezTo>
                    <a:pt x="164" y="61"/>
                    <a:pt x="156" y="69"/>
                    <a:pt x="156" y="79"/>
                  </a:cubicBezTo>
                  <a:close/>
                  <a:moveTo>
                    <a:pt x="277" y="85"/>
                  </a:moveTo>
                  <a:cubicBezTo>
                    <a:pt x="277" y="95"/>
                    <a:pt x="285" y="103"/>
                    <a:pt x="295" y="103"/>
                  </a:cubicBezTo>
                  <a:cubicBezTo>
                    <a:pt x="305" y="103"/>
                    <a:pt x="313" y="95"/>
                    <a:pt x="313" y="85"/>
                  </a:cubicBezTo>
                  <a:cubicBezTo>
                    <a:pt x="313" y="75"/>
                    <a:pt x="305" y="67"/>
                    <a:pt x="295" y="67"/>
                  </a:cubicBezTo>
                  <a:cubicBezTo>
                    <a:pt x="285" y="67"/>
                    <a:pt x="277" y="75"/>
                    <a:pt x="277" y="85"/>
                  </a:cubicBezTo>
                  <a:close/>
                  <a:moveTo>
                    <a:pt x="150" y="187"/>
                  </a:moveTo>
                  <a:cubicBezTo>
                    <a:pt x="150" y="197"/>
                    <a:pt x="158" y="205"/>
                    <a:pt x="168" y="205"/>
                  </a:cubicBezTo>
                  <a:cubicBezTo>
                    <a:pt x="178" y="205"/>
                    <a:pt x="186" y="197"/>
                    <a:pt x="186" y="187"/>
                  </a:cubicBezTo>
                  <a:cubicBezTo>
                    <a:pt x="186" y="177"/>
                    <a:pt x="178" y="169"/>
                    <a:pt x="168" y="169"/>
                  </a:cubicBezTo>
                  <a:cubicBezTo>
                    <a:pt x="158" y="169"/>
                    <a:pt x="150" y="177"/>
                    <a:pt x="150" y="187"/>
                  </a:cubicBezTo>
                  <a:close/>
                  <a:moveTo>
                    <a:pt x="42" y="169"/>
                  </a:moveTo>
                  <a:cubicBezTo>
                    <a:pt x="42" y="179"/>
                    <a:pt x="50" y="187"/>
                    <a:pt x="60" y="187"/>
                  </a:cubicBezTo>
                  <a:cubicBezTo>
                    <a:pt x="70" y="187"/>
                    <a:pt x="78" y="179"/>
                    <a:pt x="78" y="169"/>
                  </a:cubicBezTo>
                  <a:cubicBezTo>
                    <a:pt x="78" y="159"/>
                    <a:pt x="70" y="151"/>
                    <a:pt x="60" y="151"/>
                  </a:cubicBezTo>
                  <a:cubicBezTo>
                    <a:pt x="50" y="151"/>
                    <a:pt x="42" y="159"/>
                    <a:pt x="42" y="169"/>
                  </a:cubicBezTo>
                  <a:close/>
                  <a:moveTo>
                    <a:pt x="235" y="121"/>
                  </a:moveTo>
                  <a:cubicBezTo>
                    <a:pt x="235" y="121"/>
                    <a:pt x="235" y="121"/>
                    <a:pt x="284" y="121"/>
                  </a:cubicBezTo>
                  <a:cubicBezTo>
                    <a:pt x="290" y="121"/>
                    <a:pt x="295" y="117"/>
                    <a:pt x="295" y="112"/>
                  </a:cubicBezTo>
                  <a:cubicBezTo>
                    <a:pt x="295" y="112"/>
                    <a:pt x="295" y="112"/>
                    <a:pt x="295" y="103"/>
                  </a:cubicBezTo>
                  <a:moveTo>
                    <a:pt x="114" y="49"/>
                  </a:moveTo>
                  <a:cubicBezTo>
                    <a:pt x="114" y="49"/>
                    <a:pt x="114" y="51"/>
                    <a:pt x="114" y="125"/>
                  </a:cubicBezTo>
                  <a:cubicBezTo>
                    <a:pt x="114" y="130"/>
                    <a:pt x="118" y="133"/>
                    <a:pt x="123" y="133"/>
                  </a:cubicBezTo>
                  <a:cubicBezTo>
                    <a:pt x="123" y="133"/>
                    <a:pt x="123" y="133"/>
                    <a:pt x="143" y="133"/>
                  </a:cubicBezTo>
                  <a:cubicBezTo>
                    <a:pt x="143" y="133"/>
                    <a:pt x="143" y="133"/>
                    <a:pt x="158" y="133"/>
                  </a:cubicBezTo>
                  <a:cubicBezTo>
                    <a:pt x="163" y="133"/>
                    <a:pt x="168" y="139"/>
                    <a:pt x="168" y="144"/>
                  </a:cubicBezTo>
                  <a:cubicBezTo>
                    <a:pt x="168" y="144"/>
                    <a:pt x="168" y="144"/>
                    <a:pt x="168" y="169"/>
                  </a:cubicBezTo>
                  <a:moveTo>
                    <a:pt x="361" y="151"/>
                  </a:moveTo>
                  <a:cubicBezTo>
                    <a:pt x="361" y="151"/>
                    <a:pt x="361" y="151"/>
                    <a:pt x="340" y="151"/>
                  </a:cubicBezTo>
                  <a:cubicBezTo>
                    <a:pt x="335" y="151"/>
                    <a:pt x="331" y="155"/>
                    <a:pt x="331" y="160"/>
                  </a:cubicBezTo>
                  <a:cubicBezTo>
                    <a:pt x="331" y="160"/>
                    <a:pt x="331" y="160"/>
                    <a:pt x="331" y="205"/>
                  </a:cubicBezTo>
                  <a:moveTo>
                    <a:pt x="331" y="243"/>
                  </a:moveTo>
                  <a:cubicBezTo>
                    <a:pt x="331" y="243"/>
                    <a:pt x="331" y="243"/>
                    <a:pt x="331" y="190"/>
                  </a:cubicBezTo>
                  <a:cubicBezTo>
                    <a:pt x="331" y="185"/>
                    <a:pt x="327" y="181"/>
                    <a:pt x="321" y="181"/>
                  </a:cubicBezTo>
                  <a:cubicBezTo>
                    <a:pt x="321" y="181"/>
                    <a:pt x="321" y="181"/>
                    <a:pt x="295" y="181"/>
                  </a:cubicBezTo>
                  <a:moveTo>
                    <a:pt x="358" y="206"/>
                  </a:moveTo>
                  <a:cubicBezTo>
                    <a:pt x="367" y="212"/>
                    <a:pt x="377" y="215"/>
                    <a:pt x="388" y="215"/>
                  </a:cubicBezTo>
                  <a:cubicBezTo>
                    <a:pt x="417" y="215"/>
                    <a:pt x="440" y="192"/>
                    <a:pt x="440" y="163"/>
                  </a:cubicBezTo>
                  <a:cubicBezTo>
                    <a:pt x="440" y="134"/>
                    <a:pt x="417" y="111"/>
                    <a:pt x="388" y="111"/>
                  </a:cubicBezTo>
                  <a:cubicBezTo>
                    <a:pt x="388" y="110"/>
                    <a:pt x="388" y="110"/>
                    <a:pt x="388" y="110"/>
                  </a:cubicBezTo>
                  <a:cubicBezTo>
                    <a:pt x="388" y="110"/>
                    <a:pt x="379" y="38"/>
                    <a:pt x="310" y="41"/>
                  </a:cubicBezTo>
                  <a:cubicBezTo>
                    <a:pt x="310" y="41"/>
                    <a:pt x="275" y="4"/>
                    <a:pt x="227" y="30"/>
                  </a:cubicBezTo>
                  <a:cubicBezTo>
                    <a:pt x="227" y="30"/>
                    <a:pt x="183" y="0"/>
                    <a:pt x="146" y="53"/>
                  </a:cubicBezTo>
                  <a:cubicBezTo>
                    <a:pt x="146" y="53"/>
                    <a:pt x="79" y="26"/>
                    <a:pt x="68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8" y="103"/>
                    <a:pt x="7" y="116"/>
                    <a:pt x="4" y="165"/>
                  </a:cubicBezTo>
                  <a:cubicBezTo>
                    <a:pt x="0" y="213"/>
                    <a:pt x="42" y="247"/>
                    <a:pt x="87" y="215"/>
                  </a:cubicBezTo>
                  <a:cubicBezTo>
                    <a:pt x="87" y="215"/>
                    <a:pt x="120" y="263"/>
                    <a:pt x="164" y="237"/>
                  </a:cubicBezTo>
                  <a:cubicBezTo>
                    <a:pt x="164" y="237"/>
                    <a:pt x="222" y="295"/>
                    <a:pt x="270" y="235"/>
                  </a:cubicBezTo>
                  <a:cubicBezTo>
                    <a:pt x="270" y="235"/>
                    <a:pt x="329" y="282"/>
                    <a:pt x="358" y="206"/>
                  </a:cubicBezTo>
                  <a:close/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2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516462" y="1481038"/>
            <a:ext cx="2733128" cy="1545907"/>
            <a:chOff x="1516462" y="1800802"/>
            <a:chExt cx="2733128" cy="1545907"/>
          </a:xfrm>
        </p:grpSpPr>
        <p:grpSp>
          <p:nvGrpSpPr>
            <p:cNvPr id="4" name="Group 3"/>
            <p:cNvGrpSpPr/>
            <p:nvPr/>
          </p:nvGrpSpPr>
          <p:grpSpPr>
            <a:xfrm>
              <a:off x="2430840" y="1800802"/>
              <a:ext cx="904372" cy="904372"/>
              <a:chOff x="11008690" y="265919"/>
              <a:chExt cx="904372" cy="904372"/>
            </a:xfrm>
          </p:grpSpPr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E818B5D4-2538-40DF-BCDC-DFBBCE7DBF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64" t="13315" r="25964" b="13315"/>
              <a:stretch/>
            </p:blipFill>
            <p:spPr>
              <a:xfrm>
                <a:off x="11085564" y="433218"/>
                <a:ext cx="748296" cy="56977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Computer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51674" y="1481038"/>
            <a:ext cx="2733128" cy="1545907"/>
            <a:chOff x="4851674" y="1800802"/>
            <a:chExt cx="2733128" cy="1545907"/>
          </a:xfrm>
        </p:grpSpPr>
        <p:grpSp>
          <p:nvGrpSpPr>
            <p:cNvPr id="26" name="Group 25"/>
            <p:cNvGrpSpPr/>
            <p:nvPr/>
          </p:nvGrpSpPr>
          <p:grpSpPr>
            <a:xfrm>
              <a:off x="5766052" y="1800802"/>
              <a:ext cx="904372" cy="904372"/>
              <a:chOff x="8666509" y="265919"/>
              <a:chExt cx="904372" cy="904372"/>
            </a:xfrm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8666509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9492" y="441757"/>
                <a:ext cx="565269" cy="538855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Face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86886" y="1481038"/>
            <a:ext cx="2733128" cy="1533309"/>
            <a:chOff x="8186886" y="1800802"/>
            <a:chExt cx="2733128" cy="1533309"/>
          </a:xfrm>
        </p:grpSpPr>
        <p:grpSp>
          <p:nvGrpSpPr>
            <p:cNvPr id="10" name="Group 9"/>
            <p:cNvGrpSpPr/>
            <p:nvPr/>
          </p:nvGrpSpPr>
          <p:grpSpPr>
            <a:xfrm>
              <a:off x="9101264" y="1800802"/>
              <a:ext cx="904372" cy="904372"/>
              <a:chOff x="11008690" y="265919"/>
              <a:chExt cx="904372" cy="904372"/>
            </a:xfrm>
          </p:grpSpPr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410D5EA4-07F7-4612-BC1C-86475E13C4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05" t="12277" r="29605" b="12277"/>
              <a:stretch/>
            </p:blipFill>
            <p:spPr>
              <a:xfrm>
                <a:off x="11170192" y="448678"/>
                <a:ext cx="581368" cy="538855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2872472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Emotion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16462" y="3969586"/>
            <a:ext cx="2733128" cy="1536349"/>
            <a:chOff x="1516462" y="4289350"/>
            <a:chExt cx="2733128" cy="1536349"/>
          </a:xfrm>
        </p:grpSpPr>
        <p:grpSp>
          <p:nvGrpSpPr>
            <p:cNvPr id="19" name="Group 18"/>
            <p:cNvGrpSpPr/>
            <p:nvPr/>
          </p:nvGrpSpPr>
          <p:grpSpPr>
            <a:xfrm>
              <a:off x="2429676" y="4289350"/>
              <a:ext cx="904372" cy="904372"/>
              <a:chOff x="11008690" y="265919"/>
              <a:chExt cx="904372" cy="904372"/>
            </a:xfrm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3D86FEC2-54AB-48B2-BBE7-C6A189E6A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92" t="12197" r="30492" b="12197"/>
              <a:stretch/>
            </p:blipFill>
            <p:spPr>
              <a:xfrm>
                <a:off x="11173434" y="439593"/>
                <a:ext cx="574885" cy="557024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536406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Custom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851674" y="3969586"/>
            <a:ext cx="2733128" cy="1557747"/>
            <a:chOff x="4851674" y="4289350"/>
            <a:chExt cx="2733128" cy="1557747"/>
          </a:xfrm>
        </p:grpSpPr>
        <p:grpSp>
          <p:nvGrpSpPr>
            <p:cNvPr id="16" name="Group 15"/>
            <p:cNvGrpSpPr/>
            <p:nvPr/>
          </p:nvGrpSpPr>
          <p:grpSpPr>
            <a:xfrm>
              <a:off x="5766052" y="4289350"/>
              <a:ext cx="904372" cy="904372"/>
              <a:chOff x="11008690" y="265919"/>
              <a:chExt cx="904372" cy="904372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4C8ED7A9-7785-41FE-9F0D-88526662CA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6" t="14658" r="33566" b="14658"/>
              <a:stretch/>
            </p:blipFill>
            <p:spPr>
              <a:xfrm>
                <a:off x="11223770" y="463714"/>
                <a:ext cx="474212" cy="50878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538545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Content Moderator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86886" y="3969586"/>
            <a:ext cx="2733128" cy="1563805"/>
            <a:chOff x="8186886" y="4289350"/>
            <a:chExt cx="2733128" cy="1563805"/>
          </a:xfrm>
        </p:grpSpPr>
        <p:grpSp>
          <p:nvGrpSpPr>
            <p:cNvPr id="22" name="Group 21"/>
            <p:cNvGrpSpPr/>
            <p:nvPr/>
          </p:nvGrpSpPr>
          <p:grpSpPr>
            <a:xfrm>
              <a:off x="9101264" y="4289350"/>
              <a:ext cx="904372" cy="904372"/>
              <a:chOff x="11008690" y="265919"/>
              <a:chExt cx="904372" cy="904372"/>
            </a:xfrm>
          </p:grpSpPr>
          <p:sp>
            <p:nvSpPr>
              <p:cNvPr id="23" name="Oval 22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D92A3BDA-DBAF-4E59-85F1-852459AEE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3" t="23111" r="37713" b="23111"/>
              <a:stretch/>
            </p:blipFill>
            <p:spPr>
              <a:xfrm>
                <a:off x="11271757" y="447299"/>
                <a:ext cx="493868" cy="541613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5391516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Video Indexer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62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Indexer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5216813"/>
          </a:xfrm>
        </p:spPr>
        <p:txBody>
          <a:bodyPr/>
          <a:lstStyle/>
          <a:p>
            <a:r>
              <a:rPr lang="en-US" dirty="0" smtClean="0"/>
              <a:t>Extract insight and build sophisticated indexes of your video content</a:t>
            </a:r>
          </a:p>
          <a:p>
            <a:r>
              <a:rPr lang="en-US" dirty="0" smtClean="0"/>
              <a:t>Re-define video search; opens up options for monetization (ad placement) as well as user engagement</a:t>
            </a:r>
          </a:p>
          <a:p>
            <a:r>
              <a:rPr lang="en-US" dirty="0" smtClean="0"/>
              <a:t>RESTful API and embeddable HTML widgets</a:t>
            </a:r>
          </a:p>
          <a:p>
            <a:r>
              <a:rPr lang="en-US" dirty="0" smtClean="0"/>
              <a:t>N.B. API portal distinct from front-end web app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722293" y="3982232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Text Placeholder 8"/>
          <p:cNvSpPr txBox="1">
            <a:spLocks/>
          </p:cNvSpPr>
          <p:nvPr/>
        </p:nvSpPr>
        <p:spPr>
          <a:xfrm>
            <a:off x="7552921" y="3898651"/>
            <a:ext cx="4608917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Speaker detection</a:t>
            </a:r>
          </a:p>
          <a:p>
            <a:pPr>
              <a:spcBef>
                <a:spcPts val="624"/>
              </a:spcBef>
            </a:pPr>
            <a:r>
              <a:rPr lang="en-US" sz="1800" dirty="0" smtClean="0">
                <a:ea typeface="Consolas" charset="0"/>
                <a:cs typeface="Consolas" charset="0"/>
              </a:rPr>
              <a:t>Detect people and their sentiment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725725" y="1297291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2" name="Text Placeholder 8"/>
          <p:cNvSpPr txBox="1">
            <a:spLocks/>
          </p:cNvSpPr>
          <p:nvPr/>
        </p:nvSpPr>
        <p:spPr>
          <a:xfrm>
            <a:off x="7556353" y="1211287"/>
            <a:ext cx="4608917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Upload &amp; go</a:t>
            </a:r>
          </a:p>
          <a:p>
            <a:pPr>
              <a:spcBef>
                <a:spcPts val="624"/>
              </a:spcBef>
            </a:pPr>
            <a:r>
              <a:rPr lang="en-US" sz="1800" dirty="0" smtClean="0">
                <a:ea typeface="Consolas" charset="0"/>
                <a:cs typeface="Consolas" charset="0"/>
              </a:rPr>
              <a:t>Videos are processed asynchronously</a:t>
            </a:r>
            <a:endParaRPr lang="en-US" sz="1800" dirty="0">
              <a:ea typeface="Consolas" charset="0"/>
              <a:cs typeface="Consola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722293" y="5294104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6" name="Text Placeholder 8"/>
          <p:cNvSpPr txBox="1">
            <a:spLocks/>
          </p:cNvSpPr>
          <p:nvPr/>
        </p:nvSpPr>
        <p:spPr>
          <a:xfrm>
            <a:off x="7552921" y="5209312"/>
            <a:ext cx="4791479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Content analysis</a:t>
            </a:r>
          </a:p>
          <a:p>
            <a:pPr>
              <a:spcBef>
                <a:spcPts val="624"/>
              </a:spcBef>
            </a:pPr>
            <a:r>
              <a:rPr lang="en-US" sz="1800" dirty="0" smtClean="0">
                <a:ea typeface="Consolas" charset="0"/>
                <a:cs typeface="Consolas" charset="0"/>
              </a:rPr>
              <a:t>Keywords, visual text, annotations, key frames</a:t>
            </a:r>
            <a:endParaRPr lang="en-US" sz="1800" dirty="0">
              <a:ea typeface="Consolas" charset="0"/>
              <a:cs typeface="Consola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22293" y="2647162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" name="Text Placeholder 8"/>
          <p:cNvSpPr txBox="1">
            <a:spLocks/>
          </p:cNvSpPr>
          <p:nvPr/>
        </p:nvSpPr>
        <p:spPr>
          <a:xfrm>
            <a:off x="7552921" y="2561158"/>
            <a:ext cx="4608917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Improve accessibility</a:t>
            </a:r>
          </a:p>
          <a:p>
            <a:pPr>
              <a:spcBef>
                <a:spcPts val="624"/>
              </a:spcBef>
            </a:pPr>
            <a:r>
              <a:rPr lang="en-US" sz="1800" dirty="0" smtClean="0">
                <a:ea typeface="Consolas" charset="0"/>
                <a:cs typeface="Consolas" charset="0"/>
              </a:rPr>
              <a:t>Automatic audio transcription &amp; translation</a:t>
            </a:r>
            <a:endParaRPr lang="en-US" sz="1800" dirty="0">
              <a:ea typeface="Consolas" charset="0"/>
              <a:cs typeface="Consolas" charset="0"/>
            </a:endParaRPr>
          </a:p>
        </p:txBody>
      </p:sp>
      <p:sp>
        <p:nvSpPr>
          <p:cNvPr id="22" name="Browser_3" title="Icon of a browser window with an arrow pointing from the outside to the center">
            <a:extLst>
              <a:ext uri="{FF2B5EF4-FFF2-40B4-BE49-F238E27FC236}">
                <a16:creationId xmlns="" xmlns:a16="http://schemas.microsoft.com/office/drawing/2014/main" id="{6E9901D6-1B27-4577-B275-8800C25EBE7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06880" y="1475563"/>
            <a:ext cx="384533" cy="365760"/>
          </a:xfrm>
          <a:custGeom>
            <a:avLst/>
            <a:gdLst>
              <a:gd name="T0" fmla="*/ 130 w 335"/>
              <a:gd name="T1" fmla="*/ 33 h 318"/>
              <a:gd name="T2" fmla="*/ 335 w 335"/>
              <a:gd name="T3" fmla="*/ 33 h 318"/>
              <a:gd name="T4" fmla="*/ 335 w 335"/>
              <a:gd name="T5" fmla="*/ 318 h 318"/>
              <a:gd name="T6" fmla="*/ 0 w 335"/>
              <a:gd name="T7" fmla="*/ 318 h 318"/>
              <a:gd name="T8" fmla="*/ 0 w 335"/>
              <a:gd name="T9" fmla="*/ 33 h 318"/>
              <a:gd name="T10" fmla="*/ 0 w 335"/>
              <a:gd name="T11" fmla="*/ 33 h 318"/>
              <a:gd name="T12" fmla="*/ 71 w 335"/>
              <a:gd name="T13" fmla="*/ 33 h 318"/>
              <a:gd name="T14" fmla="*/ 130 w 335"/>
              <a:gd name="T15" fmla="*/ 97 h 318"/>
              <a:gd name="T16" fmla="*/ 335 w 335"/>
              <a:gd name="T17" fmla="*/ 97 h 318"/>
              <a:gd name="T18" fmla="*/ 0 w 335"/>
              <a:gd name="T19" fmla="*/ 97 h 318"/>
              <a:gd name="T20" fmla="*/ 67 w 335"/>
              <a:gd name="T21" fmla="*/ 97 h 318"/>
              <a:gd name="T22" fmla="*/ 293 w 335"/>
              <a:gd name="T23" fmla="*/ 69 h 318"/>
              <a:gd name="T24" fmla="*/ 298 w 335"/>
              <a:gd name="T25" fmla="*/ 64 h 318"/>
              <a:gd name="T26" fmla="*/ 293 w 335"/>
              <a:gd name="T27" fmla="*/ 60 h 318"/>
              <a:gd name="T28" fmla="*/ 289 w 335"/>
              <a:gd name="T29" fmla="*/ 64 h 318"/>
              <a:gd name="T30" fmla="*/ 293 w 335"/>
              <a:gd name="T31" fmla="*/ 69 h 318"/>
              <a:gd name="T32" fmla="*/ 240 w 335"/>
              <a:gd name="T33" fmla="*/ 69 h 318"/>
              <a:gd name="T34" fmla="*/ 245 w 335"/>
              <a:gd name="T35" fmla="*/ 64 h 318"/>
              <a:gd name="T36" fmla="*/ 240 w 335"/>
              <a:gd name="T37" fmla="*/ 60 h 318"/>
              <a:gd name="T38" fmla="*/ 235 w 335"/>
              <a:gd name="T39" fmla="*/ 64 h 318"/>
              <a:gd name="T40" fmla="*/ 240 w 335"/>
              <a:gd name="T41" fmla="*/ 69 h 318"/>
              <a:gd name="T42" fmla="*/ 187 w 335"/>
              <a:gd name="T43" fmla="*/ 69 h 318"/>
              <a:gd name="T44" fmla="*/ 192 w 335"/>
              <a:gd name="T45" fmla="*/ 64 h 318"/>
              <a:gd name="T46" fmla="*/ 187 w 335"/>
              <a:gd name="T47" fmla="*/ 60 h 318"/>
              <a:gd name="T48" fmla="*/ 182 w 335"/>
              <a:gd name="T49" fmla="*/ 64 h 318"/>
              <a:gd name="T50" fmla="*/ 187 w 335"/>
              <a:gd name="T51" fmla="*/ 69 h 318"/>
              <a:gd name="T52" fmla="*/ 49 w 335"/>
              <a:gd name="T53" fmla="*/ 190 h 318"/>
              <a:gd name="T54" fmla="*/ 100 w 335"/>
              <a:gd name="T55" fmla="*/ 240 h 318"/>
              <a:gd name="T56" fmla="*/ 151 w 335"/>
              <a:gd name="T57" fmla="*/ 190 h 318"/>
              <a:gd name="T58" fmla="*/ 100 w 335"/>
              <a:gd name="T59" fmla="*/ 0 h 318"/>
              <a:gd name="T60" fmla="*/ 100 w 335"/>
              <a:gd name="T61" fmla="*/ 24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5" h="318">
                <a:moveTo>
                  <a:pt x="130" y="33"/>
                </a:moveTo>
                <a:cubicBezTo>
                  <a:pt x="335" y="33"/>
                  <a:pt x="335" y="33"/>
                  <a:pt x="335" y="33"/>
                </a:cubicBezTo>
                <a:cubicBezTo>
                  <a:pt x="335" y="318"/>
                  <a:pt x="335" y="318"/>
                  <a:pt x="335" y="31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71" y="33"/>
                  <a:pt x="71" y="33"/>
                  <a:pt x="71" y="33"/>
                </a:cubicBezTo>
                <a:moveTo>
                  <a:pt x="130" y="97"/>
                </a:moveTo>
                <a:cubicBezTo>
                  <a:pt x="335" y="97"/>
                  <a:pt x="335" y="97"/>
                  <a:pt x="335" y="97"/>
                </a:cubicBezTo>
                <a:moveTo>
                  <a:pt x="0" y="97"/>
                </a:moveTo>
                <a:cubicBezTo>
                  <a:pt x="67" y="97"/>
                  <a:pt x="67" y="97"/>
                  <a:pt x="67" y="97"/>
                </a:cubicBezTo>
                <a:moveTo>
                  <a:pt x="293" y="69"/>
                </a:moveTo>
                <a:cubicBezTo>
                  <a:pt x="296" y="69"/>
                  <a:pt x="298" y="67"/>
                  <a:pt x="298" y="64"/>
                </a:cubicBezTo>
                <a:cubicBezTo>
                  <a:pt x="298" y="62"/>
                  <a:pt x="296" y="60"/>
                  <a:pt x="293" y="60"/>
                </a:cubicBezTo>
                <a:cubicBezTo>
                  <a:pt x="291" y="60"/>
                  <a:pt x="289" y="62"/>
                  <a:pt x="289" y="64"/>
                </a:cubicBezTo>
                <a:cubicBezTo>
                  <a:pt x="289" y="67"/>
                  <a:pt x="291" y="69"/>
                  <a:pt x="293" y="69"/>
                </a:cubicBezTo>
                <a:close/>
                <a:moveTo>
                  <a:pt x="240" y="69"/>
                </a:moveTo>
                <a:cubicBezTo>
                  <a:pt x="243" y="69"/>
                  <a:pt x="245" y="67"/>
                  <a:pt x="245" y="64"/>
                </a:cubicBezTo>
                <a:cubicBezTo>
                  <a:pt x="245" y="62"/>
                  <a:pt x="243" y="60"/>
                  <a:pt x="240" y="60"/>
                </a:cubicBezTo>
                <a:cubicBezTo>
                  <a:pt x="238" y="60"/>
                  <a:pt x="235" y="62"/>
                  <a:pt x="235" y="64"/>
                </a:cubicBezTo>
                <a:cubicBezTo>
                  <a:pt x="235" y="67"/>
                  <a:pt x="238" y="69"/>
                  <a:pt x="240" y="69"/>
                </a:cubicBezTo>
                <a:close/>
                <a:moveTo>
                  <a:pt x="187" y="69"/>
                </a:moveTo>
                <a:cubicBezTo>
                  <a:pt x="189" y="69"/>
                  <a:pt x="192" y="67"/>
                  <a:pt x="192" y="64"/>
                </a:cubicBezTo>
                <a:cubicBezTo>
                  <a:pt x="192" y="62"/>
                  <a:pt x="189" y="60"/>
                  <a:pt x="187" y="60"/>
                </a:cubicBezTo>
                <a:cubicBezTo>
                  <a:pt x="184" y="60"/>
                  <a:pt x="182" y="62"/>
                  <a:pt x="182" y="64"/>
                </a:cubicBezTo>
                <a:cubicBezTo>
                  <a:pt x="182" y="67"/>
                  <a:pt x="184" y="69"/>
                  <a:pt x="187" y="69"/>
                </a:cubicBezTo>
                <a:close/>
                <a:moveTo>
                  <a:pt x="49" y="190"/>
                </a:moveTo>
                <a:cubicBezTo>
                  <a:pt x="100" y="240"/>
                  <a:pt x="100" y="240"/>
                  <a:pt x="100" y="240"/>
                </a:cubicBezTo>
                <a:cubicBezTo>
                  <a:pt x="151" y="190"/>
                  <a:pt x="151" y="190"/>
                  <a:pt x="151" y="190"/>
                </a:cubicBezTo>
                <a:moveTo>
                  <a:pt x="100" y="0"/>
                </a:moveTo>
                <a:cubicBezTo>
                  <a:pt x="100" y="240"/>
                  <a:pt x="100" y="240"/>
                  <a:pt x="100" y="240"/>
                </a:cubicBez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ccessibility" title="Icon of a person in a wheelchair">
            <a:extLst>
              <a:ext uri="{FF2B5EF4-FFF2-40B4-BE49-F238E27FC236}">
                <a16:creationId xmlns="" xmlns:a16="http://schemas.microsoft.com/office/drawing/2014/main" id="{8AC0C9B5-F858-47CD-9101-B5832C03FB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41892" y="2841481"/>
            <a:ext cx="314507" cy="365760"/>
          </a:xfrm>
          <a:custGeom>
            <a:avLst/>
            <a:gdLst>
              <a:gd name="T0" fmla="*/ 284 w 304"/>
              <a:gd name="T1" fmla="*/ 35 h 354"/>
              <a:gd name="T2" fmla="*/ 248 w 304"/>
              <a:gd name="T3" fmla="*/ 71 h 354"/>
              <a:gd name="T4" fmla="*/ 213 w 304"/>
              <a:gd name="T5" fmla="*/ 35 h 354"/>
              <a:gd name="T6" fmla="*/ 248 w 304"/>
              <a:gd name="T7" fmla="*/ 0 h 354"/>
              <a:gd name="T8" fmla="*/ 284 w 304"/>
              <a:gd name="T9" fmla="*/ 35 h 354"/>
              <a:gd name="T10" fmla="*/ 213 w 304"/>
              <a:gd name="T11" fmla="*/ 248 h 354"/>
              <a:gd name="T12" fmla="*/ 107 w 304"/>
              <a:gd name="T13" fmla="*/ 142 h 354"/>
              <a:gd name="T14" fmla="*/ 0 w 304"/>
              <a:gd name="T15" fmla="*/ 248 h 354"/>
              <a:gd name="T16" fmla="*/ 107 w 304"/>
              <a:gd name="T17" fmla="*/ 354 h 354"/>
              <a:gd name="T18" fmla="*/ 213 w 304"/>
              <a:gd name="T19" fmla="*/ 248 h 354"/>
              <a:gd name="T20" fmla="*/ 205 w 304"/>
              <a:gd name="T21" fmla="*/ 207 h 354"/>
              <a:gd name="T22" fmla="*/ 261 w 304"/>
              <a:gd name="T23" fmla="*/ 207 h 354"/>
              <a:gd name="T24" fmla="*/ 242 w 304"/>
              <a:gd name="T25" fmla="*/ 303 h 354"/>
              <a:gd name="T26" fmla="*/ 260 w 304"/>
              <a:gd name="T27" fmla="*/ 325 h 354"/>
              <a:gd name="T28" fmla="*/ 260 w 304"/>
              <a:gd name="T29" fmla="*/ 325 h 354"/>
              <a:gd name="T30" fmla="*/ 278 w 304"/>
              <a:gd name="T31" fmla="*/ 310 h 354"/>
              <a:gd name="T32" fmla="*/ 301 w 304"/>
              <a:gd name="T33" fmla="*/ 192 h 354"/>
              <a:gd name="T34" fmla="*/ 284 w 304"/>
              <a:gd name="T35" fmla="*/ 171 h 354"/>
              <a:gd name="T36" fmla="*/ 180 w 304"/>
              <a:gd name="T37" fmla="*/ 171 h 354"/>
              <a:gd name="T38" fmla="*/ 181 w 304"/>
              <a:gd name="T39" fmla="*/ 172 h 354"/>
              <a:gd name="T40" fmla="*/ 219 w 304"/>
              <a:gd name="T41" fmla="*/ 123 h 354"/>
              <a:gd name="T42" fmla="*/ 210 w 304"/>
              <a:gd name="T43" fmla="*/ 63 h 354"/>
              <a:gd name="T44" fmla="*/ 129 w 304"/>
              <a:gd name="T45" fmla="*/ 9 h 354"/>
              <a:gd name="T46" fmla="*/ 99 w 304"/>
              <a:gd name="T47" fmla="*/ 14 h 354"/>
              <a:gd name="T48" fmla="*/ 61 w 304"/>
              <a:gd name="T49" fmla="*/ 62 h 354"/>
              <a:gd name="T50" fmla="*/ 65 w 304"/>
              <a:gd name="T51" fmla="*/ 89 h 354"/>
              <a:gd name="T52" fmla="*/ 65 w 304"/>
              <a:gd name="T53" fmla="*/ 89 h 354"/>
              <a:gd name="T54" fmla="*/ 90 w 304"/>
              <a:gd name="T55" fmla="*/ 85 h 354"/>
              <a:gd name="T56" fmla="*/ 120 w 304"/>
              <a:gd name="T57" fmla="*/ 46 h 354"/>
              <a:gd name="T58" fmla="*/ 155 w 304"/>
              <a:gd name="T59" fmla="*/ 70 h 354"/>
              <a:gd name="T60" fmla="*/ 99 w 304"/>
              <a:gd name="T61" fmla="*/ 14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4" h="354">
                <a:moveTo>
                  <a:pt x="284" y="35"/>
                </a:moveTo>
                <a:cubicBezTo>
                  <a:pt x="284" y="55"/>
                  <a:pt x="268" y="71"/>
                  <a:pt x="248" y="71"/>
                </a:cubicBezTo>
                <a:cubicBezTo>
                  <a:pt x="229" y="71"/>
                  <a:pt x="213" y="55"/>
                  <a:pt x="213" y="35"/>
                </a:cubicBezTo>
                <a:cubicBezTo>
                  <a:pt x="213" y="16"/>
                  <a:pt x="229" y="0"/>
                  <a:pt x="248" y="0"/>
                </a:cubicBezTo>
                <a:cubicBezTo>
                  <a:pt x="268" y="0"/>
                  <a:pt x="284" y="16"/>
                  <a:pt x="284" y="35"/>
                </a:cubicBezTo>
                <a:close/>
                <a:moveTo>
                  <a:pt x="213" y="248"/>
                </a:moveTo>
                <a:cubicBezTo>
                  <a:pt x="213" y="189"/>
                  <a:pt x="165" y="142"/>
                  <a:pt x="107" y="142"/>
                </a:cubicBezTo>
                <a:cubicBezTo>
                  <a:pt x="48" y="142"/>
                  <a:pt x="0" y="189"/>
                  <a:pt x="0" y="248"/>
                </a:cubicBezTo>
                <a:cubicBezTo>
                  <a:pt x="0" y="306"/>
                  <a:pt x="48" y="354"/>
                  <a:pt x="107" y="354"/>
                </a:cubicBezTo>
                <a:cubicBezTo>
                  <a:pt x="165" y="354"/>
                  <a:pt x="213" y="306"/>
                  <a:pt x="213" y="248"/>
                </a:cubicBezTo>
                <a:close/>
                <a:moveTo>
                  <a:pt x="205" y="207"/>
                </a:moveTo>
                <a:cubicBezTo>
                  <a:pt x="261" y="207"/>
                  <a:pt x="261" y="207"/>
                  <a:pt x="261" y="207"/>
                </a:cubicBezTo>
                <a:cubicBezTo>
                  <a:pt x="242" y="303"/>
                  <a:pt x="242" y="303"/>
                  <a:pt x="242" y="303"/>
                </a:cubicBezTo>
                <a:cubicBezTo>
                  <a:pt x="240" y="314"/>
                  <a:pt x="248" y="325"/>
                  <a:pt x="260" y="325"/>
                </a:cubicBezTo>
                <a:cubicBezTo>
                  <a:pt x="260" y="325"/>
                  <a:pt x="260" y="325"/>
                  <a:pt x="260" y="325"/>
                </a:cubicBezTo>
                <a:cubicBezTo>
                  <a:pt x="269" y="325"/>
                  <a:pt x="276" y="319"/>
                  <a:pt x="278" y="310"/>
                </a:cubicBezTo>
                <a:cubicBezTo>
                  <a:pt x="301" y="192"/>
                  <a:pt x="301" y="192"/>
                  <a:pt x="301" y="192"/>
                </a:cubicBezTo>
                <a:cubicBezTo>
                  <a:pt x="304" y="181"/>
                  <a:pt x="295" y="171"/>
                  <a:pt x="284" y="171"/>
                </a:cubicBezTo>
                <a:cubicBezTo>
                  <a:pt x="180" y="171"/>
                  <a:pt x="180" y="171"/>
                  <a:pt x="180" y="171"/>
                </a:cubicBezTo>
                <a:moveTo>
                  <a:pt x="181" y="172"/>
                </a:moveTo>
                <a:cubicBezTo>
                  <a:pt x="219" y="123"/>
                  <a:pt x="219" y="123"/>
                  <a:pt x="219" y="123"/>
                </a:cubicBezTo>
                <a:cubicBezTo>
                  <a:pt x="234" y="104"/>
                  <a:pt x="230" y="76"/>
                  <a:pt x="210" y="63"/>
                </a:cubicBezTo>
                <a:cubicBezTo>
                  <a:pt x="129" y="9"/>
                  <a:pt x="129" y="9"/>
                  <a:pt x="129" y="9"/>
                </a:cubicBezTo>
                <a:cubicBezTo>
                  <a:pt x="120" y="3"/>
                  <a:pt x="106" y="5"/>
                  <a:pt x="99" y="14"/>
                </a:cubicBezTo>
                <a:cubicBezTo>
                  <a:pt x="61" y="62"/>
                  <a:pt x="61" y="62"/>
                  <a:pt x="61" y="62"/>
                </a:cubicBezTo>
                <a:cubicBezTo>
                  <a:pt x="55" y="71"/>
                  <a:pt x="57" y="83"/>
                  <a:pt x="65" y="89"/>
                </a:cubicBezTo>
                <a:cubicBezTo>
                  <a:pt x="65" y="89"/>
                  <a:pt x="65" y="89"/>
                  <a:pt x="65" y="89"/>
                </a:cubicBezTo>
                <a:cubicBezTo>
                  <a:pt x="73" y="94"/>
                  <a:pt x="84" y="92"/>
                  <a:pt x="90" y="85"/>
                </a:cubicBezTo>
                <a:cubicBezTo>
                  <a:pt x="120" y="46"/>
                  <a:pt x="120" y="46"/>
                  <a:pt x="120" y="46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99" y="142"/>
                  <a:pt x="99" y="142"/>
                  <a:pt x="99" y="142"/>
                </a:cubicBez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ContactCard_EEBD" title="Icon of a contact card">
            <a:extLst>
              <a:ext uri="{FF2B5EF4-FFF2-40B4-BE49-F238E27FC236}">
                <a16:creationId xmlns="" xmlns:a16="http://schemas.microsoft.com/office/drawing/2014/main" id="{CCA6694B-0EFD-4173-92B2-5996C90479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70545" y="4175633"/>
            <a:ext cx="457200" cy="335501"/>
          </a:xfrm>
          <a:custGeom>
            <a:avLst/>
            <a:gdLst>
              <a:gd name="T0" fmla="*/ 2121 w 3742"/>
              <a:gd name="T1" fmla="*/ 998 h 2744"/>
              <a:gd name="T2" fmla="*/ 3368 w 3742"/>
              <a:gd name="T3" fmla="*/ 998 h 2744"/>
              <a:gd name="T4" fmla="*/ 2121 w 3742"/>
              <a:gd name="T5" fmla="*/ 1746 h 2744"/>
              <a:gd name="T6" fmla="*/ 2869 w 3742"/>
              <a:gd name="T7" fmla="*/ 1746 h 2744"/>
              <a:gd name="T8" fmla="*/ 3742 w 3742"/>
              <a:gd name="T9" fmla="*/ 0 h 2744"/>
              <a:gd name="T10" fmla="*/ 0 w 3742"/>
              <a:gd name="T11" fmla="*/ 0 h 2744"/>
              <a:gd name="T12" fmla="*/ 0 w 3742"/>
              <a:gd name="T13" fmla="*/ 2744 h 2744"/>
              <a:gd name="T14" fmla="*/ 3742 w 3742"/>
              <a:gd name="T15" fmla="*/ 2744 h 2744"/>
              <a:gd name="T16" fmla="*/ 3742 w 3742"/>
              <a:gd name="T17" fmla="*/ 0 h 2744"/>
              <a:gd name="T18" fmla="*/ 1123 w 3742"/>
              <a:gd name="T19" fmla="*/ 748 h 2744"/>
              <a:gd name="T20" fmla="*/ 748 w 3742"/>
              <a:gd name="T21" fmla="*/ 1123 h 2744"/>
              <a:gd name="T22" fmla="*/ 1123 w 3742"/>
              <a:gd name="T23" fmla="*/ 1497 h 2744"/>
              <a:gd name="T24" fmla="*/ 1497 w 3742"/>
              <a:gd name="T25" fmla="*/ 1123 h 2744"/>
              <a:gd name="T26" fmla="*/ 1123 w 3742"/>
              <a:gd name="T27" fmla="*/ 748 h 2744"/>
              <a:gd name="T28" fmla="*/ 1746 w 3742"/>
              <a:gd name="T29" fmla="*/ 2121 h 2744"/>
              <a:gd name="T30" fmla="*/ 1123 w 3742"/>
              <a:gd name="T31" fmla="*/ 1497 h 2744"/>
              <a:gd name="T32" fmla="*/ 499 w 3742"/>
              <a:gd name="T33" fmla="*/ 2121 h 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42" h="2744">
                <a:moveTo>
                  <a:pt x="2121" y="998"/>
                </a:moveTo>
                <a:cubicBezTo>
                  <a:pt x="3368" y="998"/>
                  <a:pt x="3368" y="998"/>
                  <a:pt x="3368" y="998"/>
                </a:cubicBezTo>
                <a:moveTo>
                  <a:pt x="2121" y="1746"/>
                </a:moveTo>
                <a:cubicBezTo>
                  <a:pt x="2869" y="1746"/>
                  <a:pt x="2869" y="1746"/>
                  <a:pt x="2869" y="1746"/>
                </a:cubicBezTo>
                <a:moveTo>
                  <a:pt x="374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744"/>
                  <a:pt x="0" y="2744"/>
                  <a:pt x="0" y="2744"/>
                </a:cubicBezTo>
                <a:cubicBezTo>
                  <a:pt x="3742" y="2744"/>
                  <a:pt x="3742" y="2744"/>
                  <a:pt x="3742" y="2744"/>
                </a:cubicBezTo>
                <a:lnTo>
                  <a:pt x="3742" y="0"/>
                </a:lnTo>
                <a:close/>
                <a:moveTo>
                  <a:pt x="1123" y="748"/>
                </a:moveTo>
                <a:cubicBezTo>
                  <a:pt x="916" y="748"/>
                  <a:pt x="748" y="916"/>
                  <a:pt x="748" y="1123"/>
                </a:cubicBezTo>
                <a:cubicBezTo>
                  <a:pt x="748" y="1329"/>
                  <a:pt x="916" y="1497"/>
                  <a:pt x="1123" y="1497"/>
                </a:cubicBezTo>
                <a:cubicBezTo>
                  <a:pt x="1329" y="1497"/>
                  <a:pt x="1497" y="1329"/>
                  <a:pt x="1497" y="1123"/>
                </a:cubicBezTo>
                <a:cubicBezTo>
                  <a:pt x="1497" y="916"/>
                  <a:pt x="1329" y="748"/>
                  <a:pt x="1123" y="748"/>
                </a:cubicBezTo>
                <a:close/>
                <a:moveTo>
                  <a:pt x="1746" y="2121"/>
                </a:moveTo>
                <a:cubicBezTo>
                  <a:pt x="1746" y="1776"/>
                  <a:pt x="1467" y="1497"/>
                  <a:pt x="1123" y="1497"/>
                </a:cubicBezTo>
                <a:cubicBezTo>
                  <a:pt x="778" y="1497"/>
                  <a:pt x="499" y="1776"/>
                  <a:pt x="499" y="2121"/>
                </a:cubicBez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ilm" title="Icon of a filmstrip">
            <a:extLst>
              <a:ext uri="{FF2B5EF4-FFF2-40B4-BE49-F238E27FC236}">
                <a16:creationId xmlns="" xmlns:a16="http://schemas.microsoft.com/office/drawing/2014/main" id="{C6AAB637-16B8-4873-911E-115C7E484C4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73316" y="5472376"/>
            <a:ext cx="454429" cy="365760"/>
          </a:xfrm>
          <a:custGeom>
            <a:avLst/>
            <a:gdLst>
              <a:gd name="T0" fmla="*/ 246 w 246"/>
              <a:gd name="T1" fmla="*/ 95 h 198"/>
              <a:gd name="T2" fmla="*/ 246 w 246"/>
              <a:gd name="T3" fmla="*/ 198 h 198"/>
              <a:gd name="T4" fmla="*/ 0 w 246"/>
              <a:gd name="T5" fmla="*/ 198 h 198"/>
              <a:gd name="T6" fmla="*/ 0 w 246"/>
              <a:gd name="T7" fmla="*/ 0 h 198"/>
              <a:gd name="T8" fmla="*/ 246 w 246"/>
              <a:gd name="T9" fmla="*/ 0 h 198"/>
              <a:gd name="T10" fmla="*/ 246 w 246"/>
              <a:gd name="T11" fmla="*/ 95 h 198"/>
              <a:gd name="T12" fmla="*/ 33 w 246"/>
              <a:gd name="T13" fmla="*/ 36 h 198"/>
              <a:gd name="T14" fmla="*/ 33 w 246"/>
              <a:gd name="T15" fmla="*/ 54 h 198"/>
              <a:gd name="T16" fmla="*/ 33 w 246"/>
              <a:gd name="T17" fmla="*/ 0 h 198"/>
              <a:gd name="T18" fmla="*/ 33 w 246"/>
              <a:gd name="T19" fmla="*/ 17 h 198"/>
              <a:gd name="T20" fmla="*/ 33 w 246"/>
              <a:gd name="T21" fmla="*/ 72 h 198"/>
              <a:gd name="T22" fmla="*/ 33 w 246"/>
              <a:gd name="T23" fmla="*/ 89 h 198"/>
              <a:gd name="T24" fmla="*/ 33 w 246"/>
              <a:gd name="T25" fmla="*/ 108 h 198"/>
              <a:gd name="T26" fmla="*/ 33 w 246"/>
              <a:gd name="T27" fmla="*/ 126 h 198"/>
              <a:gd name="T28" fmla="*/ 33 w 246"/>
              <a:gd name="T29" fmla="*/ 144 h 198"/>
              <a:gd name="T30" fmla="*/ 33 w 246"/>
              <a:gd name="T31" fmla="*/ 161 h 198"/>
              <a:gd name="T32" fmla="*/ 33 w 246"/>
              <a:gd name="T33" fmla="*/ 180 h 198"/>
              <a:gd name="T34" fmla="*/ 33 w 246"/>
              <a:gd name="T35" fmla="*/ 198 h 198"/>
              <a:gd name="T36" fmla="*/ 214 w 246"/>
              <a:gd name="T37" fmla="*/ 36 h 198"/>
              <a:gd name="T38" fmla="*/ 214 w 246"/>
              <a:gd name="T39" fmla="*/ 54 h 198"/>
              <a:gd name="T40" fmla="*/ 214 w 246"/>
              <a:gd name="T41" fmla="*/ 0 h 198"/>
              <a:gd name="T42" fmla="*/ 214 w 246"/>
              <a:gd name="T43" fmla="*/ 17 h 198"/>
              <a:gd name="T44" fmla="*/ 214 w 246"/>
              <a:gd name="T45" fmla="*/ 72 h 198"/>
              <a:gd name="T46" fmla="*/ 214 w 246"/>
              <a:gd name="T47" fmla="*/ 89 h 198"/>
              <a:gd name="T48" fmla="*/ 214 w 246"/>
              <a:gd name="T49" fmla="*/ 108 h 198"/>
              <a:gd name="T50" fmla="*/ 214 w 246"/>
              <a:gd name="T51" fmla="*/ 126 h 198"/>
              <a:gd name="T52" fmla="*/ 214 w 246"/>
              <a:gd name="T53" fmla="*/ 144 h 198"/>
              <a:gd name="T54" fmla="*/ 214 w 246"/>
              <a:gd name="T55" fmla="*/ 161 h 198"/>
              <a:gd name="T56" fmla="*/ 214 w 246"/>
              <a:gd name="T57" fmla="*/ 180 h 198"/>
              <a:gd name="T58" fmla="*/ 214 w 246"/>
              <a:gd name="T59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46" h="198">
                <a:moveTo>
                  <a:pt x="246" y="95"/>
                </a:moveTo>
                <a:lnTo>
                  <a:pt x="246" y="198"/>
                </a:lnTo>
                <a:lnTo>
                  <a:pt x="0" y="198"/>
                </a:lnTo>
                <a:lnTo>
                  <a:pt x="0" y="0"/>
                </a:lnTo>
                <a:lnTo>
                  <a:pt x="246" y="0"/>
                </a:lnTo>
                <a:lnTo>
                  <a:pt x="246" y="95"/>
                </a:lnTo>
                <a:moveTo>
                  <a:pt x="33" y="36"/>
                </a:moveTo>
                <a:lnTo>
                  <a:pt x="33" y="54"/>
                </a:lnTo>
                <a:moveTo>
                  <a:pt x="33" y="0"/>
                </a:moveTo>
                <a:lnTo>
                  <a:pt x="33" y="17"/>
                </a:lnTo>
                <a:moveTo>
                  <a:pt x="33" y="72"/>
                </a:moveTo>
                <a:lnTo>
                  <a:pt x="33" y="89"/>
                </a:lnTo>
                <a:moveTo>
                  <a:pt x="33" y="108"/>
                </a:moveTo>
                <a:lnTo>
                  <a:pt x="33" y="126"/>
                </a:lnTo>
                <a:moveTo>
                  <a:pt x="33" y="144"/>
                </a:moveTo>
                <a:lnTo>
                  <a:pt x="33" y="161"/>
                </a:lnTo>
                <a:moveTo>
                  <a:pt x="33" y="180"/>
                </a:moveTo>
                <a:lnTo>
                  <a:pt x="33" y="198"/>
                </a:lnTo>
                <a:moveTo>
                  <a:pt x="214" y="36"/>
                </a:moveTo>
                <a:lnTo>
                  <a:pt x="214" y="54"/>
                </a:lnTo>
                <a:moveTo>
                  <a:pt x="214" y="0"/>
                </a:moveTo>
                <a:lnTo>
                  <a:pt x="214" y="17"/>
                </a:lnTo>
                <a:moveTo>
                  <a:pt x="214" y="72"/>
                </a:moveTo>
                <a:lnTo>
                  <a:pt x="214" y="89"/>
                </a:lnTo>
                <a:moveTo>
                  <a:pt x="214" y="108"/>
                </a:moveTo>
                <a:lnTo>
                  <a:pt x="214" y="126"/>
                </a:lnTo>
                <a:moveTo>
                  <a:pt x="214" y="144"/>
                </a:moveTo>
                <a:lnTo>
                  <a:pt x="214" y="161"/>
                </a:lnTo>
                <a:moveTo>
                  <a:pt x="214" y="180"/>
                </a:moveTo>
                <a:lnTo>
                  <a:pt x="214" y="198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Video Indexer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1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516462" y="1481038"/>
            <a:ext cx="2733128" cy="1545907"/>
            <a:chOff x="1516462" y="1800802"/>
            <a:chExt cx="2733128" cy="1545907"/>
          </a:xfrm>
        </p:grpSpPr>
        <p:grpSp>
          <p:nvGrpSpPr>
            <p:cNvPr id="4" name="Group 3"/>
            <p:cNvGrpSpPr/>
            <p:nvPr/>
          </p:nvGrpSpPr>
          <p:grpSpPr>
            <a:xfrm>
              <a:off x="2430840" y="1800802"/>
              <a:ext cx="904372" cy="904372"/>
              <a:chOff x="11008690" y="265919"/>
              <a:chExt cx="904372" cy="904372"/>
            </a:xfrm>
          </p:grpSpPr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E818B5D4-2538-40DF-BCDC-DFBBCE7DBF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64" t="13315" r="25964" b="13315"/>
              <a:stretch/>
            </p:blipFill>
            <p:spPr>
              <a:xfrm>
                <a:off x="11085564" y="433218"/>
                <a:ext cx="748296" cy="56977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Computer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51674" y="1481038"/>
            <a:ext cx="2733128" cy="1545907"/>
            <a:chOff x="4851674" y="1800802"/>
            <a:chExt cx="2733128" cy="1545907"/>
          </a:xfrm>
        </p:grpSpPr>
        <p:grpSp>
          <p:nvGrpSpPr>
            <p:cNvPr id="26" name="Group 25"/>
            <p:cNvGrpSpPr/>
            <p:nvPr/>
          </p:nvGrpSpPr>
          <p:grpSpPr>
            <a:xfrm>
              <a:off x="5766052" y="1800802"/>
              <a:ext cx="904372" cy="904372"/>
              <a:chOff x="8666509" y="265919"/>
              <a:chExt cx="904372" cy="904372"/>
            </a:xfrm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8666509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9492" y="441757"/>
                <a:ext cx="565269" cy="538855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Face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86886" y="1481038"/>
            <a:ext cx="2733128" cy="1533309"/>
            <a:chOff x="8186886" y="1800802"/>
            <a:chExt cx="2733128" cy="1533309"/>
          </a:xfrm>
        </p:grpSpPr>
        <p:grpSp>
          <p:nvGrpSpPr>
            <p:cNvPr id="10" name="Group 9"/>
            <p:cNvGrpSpPr/>
            <p:nvPr/>
          </p:nvGrpSpPr>
          <p:grpSpPr>
            <a:xfrm>
              <a:off x="9101264" y="1800802"/>
              <a:ext cx="904372" cy="904372"/>
              <a:chOff x="11008690" y="265919"/>
              <a:chExt cx="904372" cy="904372"/>
            </a:xfrm>
          </p:grpSpPr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410D5EA4-07F7-4612-BC1C-86475E13C4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05" t="12277" r="29605" b="12277"/>
              <a:stretch/>
            </p:blipFill>
            <p:spPr>
              <a:xfrm>
                <a:off x="11170192" y="448678"/>
                <a:ext cx="581368" cy="538855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2872472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Emotion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16462" y="3969586"/>
            <a:ext cx="2733128" cy="1536349"/>
            <a:chOff x="1516462" y="4289350"/>
            <a:chExt cx="2733128" cy="1536349"/>
          </a:xfrm>
        </p:grpSpPr>
        <p:grpSp>
          <p:nvGrpSpPr>
            <p:cNvPr id="19" name="Group 18"/>
            <p:cNvGrpSpPr/>
            <p:nvPr/>
          </p:nvGrpSpPr>
          <p:grpSpPr>
            <a:xfrm>
              <a:off x="2429676" y="4289350"/>
              <a:ext cx="904372" cy="904372"/>
              <a:chOff x="11008690" y="265919"/>
              <a:chExt cx="904372" cy="904372"/>
            </a:xfrm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3D86FEC2-54AB-48B2-BBE7-C6A189E6A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92" t="12197" r="30492" b="12197"/>
              <a:stretch/>
            </p:blipFill>
            <p:spPr>
              <a:xfrm>
                <a:off x="11173434" y="439593"/>
                <a:ext cx="574885" cy="557024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536406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Custom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851674" y="3969586"/>
            <a:ext cx="2733128" cy="1557747"/>
            <a:chOff x="4851674" y="4289350"/>
            <a:chExt cx="2733128" cy="1557747"/>
          </a:xfrm>
        </p:grpSpPr>
        <p:grpSp>
          <p:nvGrpSpPr>
            <p:cNvPr id="16" name="Group 15"/>
            <p:cNvGrpSpPr/>
            <p:nvPr/>
          </p:nvGrpSpPr>
          <p:grpSpPr>
            <a:xfrm>
              <a:off x="5766052" y="4289350"/>
              <a:ext cx="904372" cy="904372"/>
              <a:chOff x="11008690" y="265919"/>
              <a:chExt cx="904372" cy="904372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4C8ED7A9-7785-41FE-9F0D-88526662CA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6" t="14658" r="33566" b="14658"/>
              <a:stretch/>
            </p:blipFill>
            <p:spPr>
              <a:xfrm>
                <a:off x="11223770" y="463714"/>
                <a:ext cx="474212" cy="50878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538545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Content Moderator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86886" y="3969586"/>
            <a:ext cx="2733128" cy="1563805"/>
            <a:chOff x="8186886" y="4289350"/>
            <a:chExt cx="2733128" cy="1563805"/>
          </a:xfrm>
        </p:grpSpPr>
        <p:grpSp>
          <p:nvGrpSpPr>
            <p:cNvPr id="22" name="Group 21"/>
            <p:cNvGrpSpPr/>
            <p:nvPr/>
          </p:nvGrpSpPr>
          <p:grpSpPr>
            <a:xfrm>
              <a:off x="9101264" y="4289350"/>
              <a:ext cx="904372" cy="904372"/>
              <a:chOff x="11008690" y="265919"/>
              <a:chExt cx="904372" cy="904372"/>
            </a:xfrm>
          </p:grpSpPr>
          <p:sp>
            <p:nvSpPr>
              <p:cNvPr id="23" name="Oval 22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D92A3BDA-DBAF-4E59-85F1-852459AEE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3" t="23111" r="37713" b="23111"/>
              <a:stretch/>
            </p:blipFill>
            <p:spPr>
              <a:xfrm>
                <a:off x="11271757" y="447299"/>
                <a:ext cx="493868" cy="541613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5391516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Video Indexer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2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use then?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0" y="1983060"/>
            <a:ext cx="12401006" cy="2852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28859" y="1953669"/>
            <a:ext cx="320040" cy="320040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924267" y="1953669"/>
            <a:ext cx="320040" cy="320040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819675" y="1953669"/>
            <a:ext cx="320040" cy="320040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8620" y="1494366"/>
            <a:ext cx="72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gradFill>
                  <a:gsLst>
                    <a:gs pos="1770">
                      <a:schemeClr val="tx1"/>
                    </a:gs>
                    <a:gs pos="24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EASY</a:t>
            </a:r>
            <a:endParaRPr lang="en-US" dirty="0">
              <a:gradFill>
                <a:gsLst>
                  <a:gs pos="1770">
                    <a:schemeClr val="tx1"/>
                  </a:gs>
                  <a:gs pos="24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0092" y="1494366"/>
            <a:ext cx="13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gradFill>
                  <a:gsLst>
                    <a:gs pos="1770">
                      <a:schemeClr val="tx1"/>
                    </a:gs>
                    <a:gs pos="24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MODERATE</a:t>
            </a:r>
            <a:endParaRPr lang="en-US" dirty="0">
              <a:gradFill>
                <a:gsLst>
                  <a:gs pos="1770">
                    <a:schemeClr val="tx1"/>
                  </a:gs>
                  <a:gs pos="24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9633" y="1494366"/>
            <a:ext cx="1400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gradFill>
                  <a:gsLst>
                    <a:gs pos="1770">
                      <a:schemeClr val="tx1"/>
                    </a:gs>
                    <a:gs pos="24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ADVANCED</a:t>
            </a:r>
            <a:endParaRPr lang="en-US" dirty="0">
              <a:gradFill>
                <a:gsLst>
                  <a:gs pos="1770">
                    <a:schemeClr val="tx1"/>
                  </a:gs>
                  <a:gs pos="24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8859" y="2600572"/>
            <a:ext cx="21342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 smtClean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Computer Vision</a:t>
            </a:r>
            <a:endParaRPr lang="en-US" sz="2000" dirty="0">
              <a:gradFill>
                <a:gsLst>
                  <a:gs pos="76623">
                    <a:schemeClr val="accent1"/>
                  </a:gs>
                  <a:gs pos="61000">
                    <a:schemeClr val="accent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400"/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General purpose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image classifier </a:t>
            </a:r>
            <a:endParaRPr lang="en-US" sz="1600" dirty="0">
              <a:gradFill>
                <a:gsLst>
                  <a:gs pos="78761">
                    <a:schemeClr val="tx1"/>
                  </a:gs>
                  <a:gs pos="61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24267" y="2600572"/>
            <a:ext cx="222746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 smtClean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Face &amp; Emotion</a:t>
            </a:r>
            <a:endParaRPr lang="en-US" sz="2000" dirty="0">
              <a:gradFill>
                <a:gsLst>
                  <a:gs pos="76623">
                    <a:schemeClr val="accent1"/>
                  </a:gs>
                  <a:gs pos="61000">
                    <a:schemeClr val="accent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400"/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Some training required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before users can be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identified/verified</a:t>
            </a:r>
            <a:endParaRPr lang="en-US" sz="1600" dirty="0">
              <a:gradFill>
                <a:gsLst>
                  <a:gs pos="78761">
                    <a:schemeClr val="tx1"/>
                  </a:gs>
                  <a:gs pos="61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  <a:p>
            <a:pPr defTabSz="914400"/>
            <a:endParaRPr lang="en-US" sz="2000" dirty="0" smtClean="0">
              <a:gradFill>
                <a:gsLst>
                  <a:gs pos="76623">
                    <a:schemeClr val="accent1"/>
                  </a:gs>
                  <a:gs pos="61000">
                    <a:schemeClr val="accent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400"/>
            <a:r>
              <a:rPr lang="en-US" sz="2000" dirty="0" smtClean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Video Indexer</a:t>
            </a:r>
            <a:endParaRPr lang="en-US" sz="2000" dirty="0">
              <a:gradFill>
                <a:gsLst>
                  <a:gs pos="76623">
                    <a:schemeClr val="accent1"/>
                  </a:gs>
                  <a:gs pos="61000">
                    <a:schemeClr val="accent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400"/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Needs to be integrated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into site via widgets or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custom UX</a:t>
            </a:r>
            <a:endParaRPr lang="en-US" sz="1600" dirty="0">
              <a:gradFill>
                <a:gsLst>
                  <a:gs pos="78761">
                    <a:schemeClr val="tx1"/>
                  </a:gs>
                  <a:gs pos="61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19675" y="2600572"/>
            <a:ext cx="256313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 smtClean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Vision</a:t>
            </a:r>
            <a:br>
              <a:rPr lang="en-US" sz="2000" dirty="0" smtClean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Requires training data and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iterative improvement; 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not that advanced </a:t>
            </a: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  <a:sym typeface="Wingdings"/>
              </a:rPr>
              <a:t></a:t>
            </a:r>
            <a:endParaRPr lang="en-US" sz="1600" dirty="0">
              <a:gradFill>
                <a:gsLst>
                  <a:gs pos="78761">
                    <a:schemeClr val="tx1"/>
                  </a:gs>
                  <a:gs pos="61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  <a:sym typeface="Wingdings"/>
            </a:endParaRPr>
          </a:p>
          <a:p>
            <a:pPr defTabSz="914400"/>
            <a:endParaRPr lang="en-US" sz="2000" dirty="0" smtClean="0">
              <a:gradFill>
                <a:gsLst>
                  <a:gs pos="76623">
                    <a:schemeClr val="accent1"/>
                  </a:gs>
                  <a:gs pos="61000">
                    <a:schemeClr val="accent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400"/>
            <a:r>
              <a:rPr lang="en-US" sz="2000" dirty="0" smtClean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Content Moderator</a:t>
            </a:r>
            <a:r>
              <a:rPr lang="en-US" sz="2000" dirty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US" sz="2000" dirty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Starts easy with automated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moderation; human review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requires workflows, teams,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and integration</a:t>
            </a:r>
            <a:endParaRPr lang="en-US" sz="1600" dirty="0">
              <a:gradFill>
                <a:gsLst>
                  <a:gs pos="78761">
                    <a:schemeClr val="tx1"/>
                  </a:gs>
                  <a:gs pos="61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6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7" grpId="0" animBg="1"/>
      <p:bldP spid="29" grpId="0"/>
      <p:bldP spid="31" grpId="0"/>
      <p:bldP spid="33" grpId="0"/>
      <p:bldP spid="35" grpId="0"/>
      <p:bldP spid="37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tBot_F08B" title="Icon of a robotic chat bubble with a smiley face">
            <a:extLst>
              <a:ext uri="{FF2B5EF4-FFF2-40B4-BE49-F238E27FC236}">
                <a16:creationId xmlns:a16="http://schemas.microsoft.com/office/drawing/2014/main" xmlns="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8798" y="288135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77736" y="260399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4998769" y="846414"/>
            <a:ext cx="428599" cy="693183"/>
            <a:chOff x="3476" y="1492"/>
            <a:chExt cx="878" cy="1420"/>
          </a:xfrm>
          <a:solidFill>
            <a:schemeClr val="tx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476" y="2014"/>
              <a:ext cx="878" cy="898"/>
            </a:xfrm>
            <a:custGeom>
              <a:avLst/>
              <a:gdLst>
                <a:gd name="T0" fmla="*/ 0 w 878"/>
                <a:gd name="T1" fmla="*/ 898 h 898"/>
                <a:gd name="T2" fmla="*/ 0 w 878"/>
                <a:gd name="T3" fmla="*/ 898 h 898"/>
                <a:gd name="T4" fmla="*/ 878 w 878"/>
                <a:gd name="T5" fmla="*/ 397 h 898"/>
                <a:gd name="T6" fmla="*/ 878 w 878"/>
                <a:gd name="T7" fmla="*/ 0 h 898"/>
                <a:gd name="T8" fmla="*/ 0 w 8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98">
                  <a:moveTo>
                    <a:pt x="0" y="898"/>
                  </a:moveTo>
                  <a:lnTo>
                    <a:pt x="0" y="898"/>
                  </a:lnTo>
                  <a:lnTo>
                    <a:pt x="878" y="397"/>
                  </a:lnTo>
                  <a:lnTo>
                    <a:pt x="878" y="0"/>
                  </a:lnTo>
                  <a:lnTo>
                    <a:pt x="0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476" y="1492"/>
              <a:ext cx="836" cy="689"/>
            </a:xfrm>
            <a:custGeom>
              <a:avLst/>
              <a:gdLst>
                <a:gd name="T0" fmla="*/ 0 w 836"/>
                <a:gd name="T1" fmla="*/ 0 h 689"/>
                <a:gd name="T2" fmla="*/ 0 w 836"/>
                <a:gd name="T3" fmla="*/ 376 h 689"/>
                <a:gd name="T4" fmla="*/ 564 w 836"/>
                <a:gd name="T5" fmla="*/ 689 h 689"/>
                <a:gd name="T6" fmla="*/ 836 w 836"/>
                <a:gd name="T7" fmla="*/ 480 h 689"/>
                <a:gd name="T8" fmla="*/ 0 w 836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689">
                  <a:moveTo>
                    <a:pt x="0" y="0"/>
                  </a:moveTo>
                  <a:lnTo>
                    <a:pt x="0" y="376"/>
                  </a:lnTo>
                  <a:lnTo>
                    <a:pt x="564" y="689"/>
                  </a:lnTo>
                  <a:lnTo>
                    <a:pt x="836" y="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476" y="1931"/>
              <a:ext cx="293" cy="981"/>
            </a:xfrm>
            <a:custGeom>
              <a:avLst/>
              <a:gdLst>
                <a:gd name="T0" fmla="*/ 0 w 293"/>
                <a:gd name="T1" fmla="*/ 0 h 981"/>
                <a:gd name="T2" fmla="*/ 293 w 293"/>
                <a:gd name="T3" fmla="*/ 208 h 981"/>
                <a:gd name="T4" fmla="*/ 0 w 293"/>
                <a:gd name="T5" fmla="*/ 981 h 981"/>
                <a:gd name="T6" fmla="*/ 0 w 293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981">
                  <a:moveTo>
                    <a:pt x="0" y="0"/>
                  </a:moveTo>
                  <a:lnTo>
                    <a:pt x="293" y="208"/>
                  </a:lnTo>
                  <a:lnTo>
                    <a:pt x="0" y="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4564997" y="544934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553524" y="26028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brain_2" title="Icon of a brain with circles and connection lines inside">
            <a:extLst>
              <a:ext uri="{FF2B5EF4-FFF2-40B4-BE49-F238E27FC236}">
                <a16:creationId xmlns:a16="http://schemas.microsoft.com/office/drawing/2014/main" xmlns="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1577" y="29897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564997" y="464939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56771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globe_2" title="Icon of a sphere made of lines">
            <a:extLst>
              <a:ext uri="{FF2B5EF4-FFF2-40B4-BE49-F238E27FC236}">
                <a16:creationId xmlns:a16="http://schemas.microsoft.com/office/drawing/2014/main" xmlns="" id="{7D3E6722-9215-472A-9F24-9CE853781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56941" y="4693308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114" y="1870548"/>
            <a:ext cx="190340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Dynamics 365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28137" y="3908248"/>
            <a:ext cx="237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4835" y="5945534"/>
            <a:ext cx="141596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4284" y="3927756"/>
            <a:ext cx="230306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Bot Service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52343" y="5248292"/>
            <a:ext cx="77495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</p:txBody>
      </p:sp>
      <p:cxnSp>
        <p:nvCxnSpPr>
          <p:cNvPr id="21" name="Straight Arrow Connector 24"/>
          <p:cNvCxnSpPr>
            <a:stCxn id="5" idx="6"/>
            <a:endCxn id="10" idx="2"/>
          </p:cNvCxnSpPr>
          <p:nvPr/>
        </p:nvCxnSpPr>
        <p:spPr>
          <a:xfrm flipV="1">
            <a:off x="3573880" y="1193006"/>
            <a:ext cx="991117" cy="20590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4"/>
          <p:cNvCxnSpPr>
            <a:stCxn id="5" idx="6"/>
            <a:endCxn id="11" idx="2"/>
          </p:cNvCxnSpPr>
          <p:nvPr/>
        </p:nvCxnSpPr>
        <p:spPr>
          <a:xfrm flipV="1">
            <a:off x="3573880" y="3250872"/>
            <a:ext cx="979644" cy="119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4"/>
          <p:cNvCxnSpPr>
            <a:stCxn id="5" idx="6"/>
            <a:endCxn id="13" idx="2"/>
          </p:cNvCxnSpPr>
          <p:nvPr/>
        </p:nvCxnSpPr>
        <p:spPr>
          <a:xfrm>
            <a:off x="3573880" y="3252063"/>
            <a:ext cx="991117" cy="20453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eaker_F196" title="Icon of a scientific flask with liquid in it">
            <a:extLst>
              <a:ext uri="{FF2B5EF4-FFF2-40B4-BE49-F238E27FC236}">
                <a16:creationId xmlns:a16="http://schemas.microsoft.com/office/drawing/2014/main" xmlns="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65860" y="5039398"/>
            <a:ext cx="482944" cy="5580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aptop_E770" title="Icon of a laptop">
            <a:extLst>
              <a:ext uri="{FF2B5EF4-FFF2-40B4-BE49-F238E27FC236}">
                <a16:creationId xmlns:a16="http://schemas.microsoft.com/office/drawing/2014/main" xmlns="" id="{B26D4F93-AEF4-4836-BA68-3EFBAD2D11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0452" y="3021961"/>
            <a:ext cx="686105" cy="457822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25433" y="260854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282" y="3927488"/>
            <a:ext cx="12444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</p:txBody>
      </p:sp>
      <p:cxnSp>
        <p:nvCxnSpPr>
          <p:cNvPr id="28" name="Straight Arrow Connector 24"/>
          <p:cNvCxnSpPr>
            <a:stCxn id="26" idx="6"/>
            <a:endCxn id="5" idx="2"/>
          </p:cNvCxnSpPr>
          <p:nvPr/>
        </p:nvCxnSpPr>
        <p:spPr>
          <a:xfrm flipV="1">
            <a:off x="1821577" y="3252063"/>
            <a:ext cx="456159" cy="454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 bwMode="auto">
          <a:xfrm>
            <a:off x="79516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870" y="5248292"/>
            <a:ext cx="107080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Cortana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93256" y="1335787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0207" y="2079995"/>
            <a:ext cx="890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65181" y="4667865"/>
            <a:ext cx="416646" cy="416646"/>
            <a:chOff x="7279575" y="4867910"/>
            <a:chExt cx="2242504" cy="2242502"/>
          </a:xfrm>
        </p:grpSpPr>
        <p:sp>
          <p:nvSpPr>
            <p:cNvPr id="34" name="Freeform: Shape 47"/>
            <p:cNvSpPr/>
            <p:nvPr/>
          </p:nvSpPr>
          <p:spPr bwMode="auto">
            <a:xfrm>
              <a:off x="7279575" y="4867910"/>
              <a:ext cx="2242504" cy="2242502"/>
            </a:xfrm>
            <a:custGeom>
              <a:avLst/>
              <a:gdLst>
                <a:gd name="connsiteX0" fmla="*/ 1121252 w 2242504"/>
                <a:gd name="connsiteY0" fmla="*/ 224314 h 2242502"/>
                <a:gd name="connsiteX1" fmla="*/ 224314 w 2242504"/>
                <a:gd name="connsiteY1" fmla="*/ 1121251 h 2242502"/>
                <a:gd name="connsiteX2" fmla="*/ 1121252 w 2242504"/>
                <a:gd name="connsiteY2" fmla="*/ 2018188 h 2242502"/>
                <a:gd name="connsiteX3" fmla="*/ 2018190 w 2242504"/>
                <a:gd name="connsiteY3" fmla="*/ 1121251 h 2242502"/>
                <a:gd name="connsiteX4" fmla="*/ 1121252 w 2242504"/>
                <a:gd name="connsiteY4" fmla="*/ 224314 h 2242502"/>
                <a:gd name="connsiteX5" fmla="*/ 1121252 w 2242504"/>
                <a:gd name="connsiteY5" fmla="*/ 0 h 2242502"/>
                <a:gd name="connsiteX6" fmla="*/ 2242504 w 2242504"/>
                <a:gd name="connsiteY6" fmla="*/ 1121251 h 2242502"/>
                <a:gd name="connsiteX7" fmla="*/ 1121252 w 2242504"/>
                <a:gd name="connsiteY7" fmla="*/ 2242502 h 2242502"/>
                <a:gd name="connsiteX8" fmla="*/ 0 w 2242504"/>
                <a:gd name="connsiteY8" fmla="*/ 1121251 h 2242502"/>
                <a:gd name="connsiteX9" fmla="*/ 1121252 w 2242504"/>
                <a:gd name="connsiteY9" fmla="*/ 0 h 224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504" h="2242502">
                  <a:moveTo>
                    <a:pt x="1121252" y="224314"/>
                  </a:moveTo>
                  <a:cubicBezTo>
                    <a:pt x="625887" y="224314"/>
                    <a:pt x="224314" y="625886"/>
                    <a:pt x="224314" y="1121251"/>
                  </a:cubicBezTo>
                  <a:cubicBezTo>
                    <a:pt x="224314" y="1616616"/>
                    <a:pt x="625887" y="2018188"/>
                    <a:pt x="1121252" y="2018188"/>
                  </a:cubicBezTo>
                  <a:cubicBezTo>
                    <a:pt x="1616617" y="2018188"/>
                    <a:pt x="2018190" y="1616616"/>
                    <a:pt x="2018190" y="1121251"/>
                  </a:cubicBezTo>
                  <a:cubicBezTo>
                    <a:pt x="2018190" y="625886"/>
                    <a:pt x="1616617" y="224314"/>
                    <a:pt x="1121252" y="224314"/>
                  </a:cubicBezTo>
                  <a:close/>
                  <a:moveTo>
                    <a:pt x="1121252" y="0"/>
                  </a:moveTo>
                  <a:cubicBezTo>
                    <a:pt x="1740502" y="0"/>
                    <a:pt x="2242504" y="502001"/>
                    <a:pt x="2242504" y="1121251"/>
                  </a:cubicBezTo>
                  <a:cubicBezTo>
                    <a:pt x="2242504" y="1740501"/>
                    <a:pt x="1740502" y="2242502"/>
                    <a:pt x="1121252" y="2242502"/>
                  </a:cubicBezTo>
                  <a:cubicBezTo>
                    <a:pt x="502002" y="2242502"/>
                    <a:pt x="0" y="1740501"/>
                    <a:pt x="0" y="1121251"/>
                  </a:cubicBezTo>
                  <a:cubicBezTo>
                    <a:pt x="0" y="502001"/>
                    <a:pt x="502002" y="0"/>
                    <a:pt x="11212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48"/>
            <p:cNvSpPr/>
            <p:nvPr/>
          </p:nvSpPr>
          <p:spPr bwMode="auto">
            <a:xfrm>
              <a:off x="7503889" y="5092224"/>
              <a:ext cx="1793876" cy="1793874"/>
            </a:xfrm>
            <a:custGeom>
              <a:avLst/>
              <a:gdLst>
                <a:gd name="connsiteX0" fmla="*/ 896938 w 1793876"/>
                <a:gd name="connsiteY0" fmla="*/ 146526 h 1793874"/>
                <a:gd name="connsiteX1" fmla="*/ 146525 w 1793876"/>
                <a:gd name="connsiteY1" fmla="*/ 896937 h 1793874"/>
                <a:gd name="connsiteX2" fmla="*/ 896938 w 1793876"/>
                <a:gd name="connsiteY2" fmla="*/ 1647348 h 1793874"/>
                <a:gd name="connsiteX3" fmla="*/ 1647351 w 1793876"/>
                <a:gd name="connsiteY3" fmla="*/ 896937 h 1793874"/>
                <a:gd name="connsiteX4" fmla="*/ 896938 w 1793876"/>
                <a:gd name="connsiteY4" fmla="*/ 146526 h 1793874"/>
                <a:gd name="connsiteX5" fmla="*/ 896938 w 1793876"/>
                <a:gd name="connsiteY5" fmla="*/ 0 h 1793874"/>
                <a:gd name="connsiteX6" fmla="*/ 1793876 w 1793876"/>
                <a:gd name="connsiteY6" fmla="*/ 896937 h 1793874"/>
                <a:gd name="connsiteX7" fmla="*/ 896938 w 1793876"/>
                <a:gd name="connsiteY7" fmla="*/ 1793874 h 1793874"/>
                <a:gd name="connsiteX8" fmla="*/ 0 w 1793876"/>
                <a:gd name="connsiteY8" fmla="*/ 896937 h 1793874"/>
                <a:gd name="connsiteX9" fmla="*/ 896938 w 1793876"/>
                <a:gd name="connsiteY9" fmla="*/ 0 h 17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3876" h="1793874">
                  <a:moveTo>
                    <a:pt x="896938" y="146526"/>
                  </a:moveTo>
                  <a:cubicBezTo>
                    <a:pt x="482496" y="146526"/>
                    <a:pt x="146525" y="482496"/>
                    <a:pt x="146525" y="896937"/>
                  </a:cubicBezTo>
                  <a:cubicBezTo>
                    <a:pt x="146525" y="1311378"/>
                    <a:pt x="482496" y="1647348"/>
                    <a:pt x="896938" y="1647348"/>
                  </a:cubicBezTo>
                  <a:cubicBezTo>
                    <a:pt x="1311380" y="1647348"/>
                    <a:pt x="1647351" y="1311378"/>
                    <a:pt x="1647351" y="896937"/>
                  </a:cubicBezTo>
                  <a:cubicBezTo>
                    <a:pt x="1647351" y="482496"/>
                    <a:pt x="1311380" y="146526"/>
                    <a:pt x="896938" y="146526"/>
                  </a:cubicBezTo>
                  <a:close/>
                  <a:moveTo>
                    <a:pt x="896938" y="0"/>
                  </a:moveTo>
                  <a:cubicBezTo>
                    <a:pt x="1392303" y="0"/>
                    <a:pt x="1793876" y="401572"/>
                    <a:pt x="1793876" y="896937"/>
                  </a:cubicBezTo>
                  <a:cubicBezTo>
                    <a:pt x="1793876" y="1392302"/>
                    <a:pt x="1392303" y="1793874"/>
                    <a:pt x="896938" y="1793874"/>
                  </a:cubicBezTo>
                  <a:cubicBezTo>
                    <a:pt x="401573" y="1793874"/>
                    <a:pt x="0" y="1392302"/>
                    <a:pt x="0" y="896937"/>
                  </a:cubicBezTo>
                  <a:cubicBezTo>
                    <a:pt x="0" y="401572"/>
                    <a:pt x="401573" y="0"/>
                    <a:pt x="896938" y="0"/>
                  </a:cubicBezTo>
                  <a:close/>
                </a:path>
              </a:pathLst>
            </a:custGeom>
            <a:solidFill>
              <a:schemeClr val="tx2">
                <a:alpha val="4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Freeform 13"/>
          <p:cNvSpPr>
            <a:spLocks noChangeAspect="1" noEditPoints="1"/>
          </p:cNvSpPr>
          <p:nvPr/>
        </p:nvSpPr>
        <p:spPr bwMode="black">
          <a:xfrm>
            <a:off x="965180" y="1497147"/>
            <a:ext cx="416646" cy="421487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422794" y="5562904"/>
            <a:ext cx="1833131" cy="1280894"/>
            <a:chOff x="7794410" y="5586350"/>
            <a:chExt cx="1833131" cy="1280894"/>
          </a:xfrm>
        </p:grpSpPr>
        <p:grpSp>
          <p:nvGrpSpPr>
            <p:cNvPr id="56" name="Group 55"/>
            <p:cNvGrpSpPr/>
            <p:nvPr/>
          </p:nvGrpSpPr>
          <p:grpSpPr>
            <a:xfrm>
              <a:off x="7794410" y="5586350"/>
              <a:ext cx="1833131" cy="1280894"/>
              <a:chOff x="7769155" y="544934"/>
              <a:chExt cx="1833131" cy="1280894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769155" y="1308763"/>
                <a:ext cx="18331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Cognitive Toolkit</a:t>
                </a:r>
              </a:p>
            </p:txBody>
          </p:sp>
        </p:grpSp>
        <p:sp>
          <p:nvSpPr>
            <p:cNvPr id="59" name="Data &amp; AI" title="Icon of several circles connected to eachother by lines">
              <a:extLst>
                <a:ext uri="{FF2B5EF4-FFF2-40B4-BE49-F238E27FC236}">
                  <a16:creationId xmlns="" xmlns:a16="http://schemas.microsoft.com/office/drawing/2014/main" id="{58AD02C3-4CBE-4ADB-B300-2FBB03A077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61990" y="5756652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89393" y="4253799"/>
            <a:ext cx="899926" cy="1280894"/>
            <a:chOff x="8261009" y="4277245"/>
            <a:chExt cx="899926" cy="1280894"/>
          </a:xfrm>
        </p:grpSpPr>
        <p:grpSp>
          <p:nvGrpSpPr>
            <p:cNvPr id="53" name="Group 52"/>
            <p:cNvGrpSpPr/>
            <p:nvPr/>
          </p:nvGrpSpPr>
          <p:grpSpPr>
            <a:xfrm>
              <a:off x="8261009" y="4277245"/>
              <a:ext cx="899926" cy="1280894"/>
              <a:chOff x="8235754" y="544934"/>
              <a:chExt cx="899926" cy="1280894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35754" y="1308763"/>
                <a:ext cx="899926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Vision</a:t>
                </a:r>
              </a:p>
            </p:txBody>
          </p:sp>
        </p:grpSp>
        <p:sp>
          <p:nvSpPr>
            <p:cNvPr id="60" name="Eye" title="Icon of an eye">
              <a:extLst>
                <a:ext uri="{FF2B5EF4-FFF2-40B4-BE49-F238E27FC236}">
                  <a16:creationId xmlns="" xmlns:a16="http://schemas.microsoft.com/office/drawing/2014/main" id="{26938F20-F7DA-44B2-A13A-ACCAE95132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1481" y="4497171"/>
              <a:ext cx="502920" cy="277671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34890" y="2908165"/>
            <a:ext cx="1008931" cy="1280894"/>
            <a:chOff x="8206506" y="2968140"/>
            <a:chExt cx="1008931" cy="1280894"/>
          </a:xfrm>
        </p:grpSpPr>
        <p:grpSp>
          <p:nvGrpSpPr>
            <p:cNvPr id="50" name="Group 49"/>
            <p:cNvGrpSpPr/>
            <p:nvPr/>
          </p:nvGrpSpPr>
          <p:grpSpPr>
            <a:xfrm>
              <a:off x="8206506" y="2968140"/>
              <a:ext cx="1008931" cy="1280894"/>
              <a:chOff x="8181251" y="544934"/>
              <a:chExt cx="1008931" cy="1280894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181251" y="1308763"/>
                <a:ext cx="10089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Speech</a:t>
                </a:r>
              </a:p>
            </p:txBody>
          </p:sp>
        </p:grpSp>
        <p:sp>
          <p:nvSpPr>
            <p:cNvPr id="61" name="Microsoft_E720" title="Icon of a microphone">
              <a:extLst>
                <a:ext uri="{FF2B5EF4-FFF2-40B4-BE49-F238E27FC236}">
                  <a16:creationId xmlns="" xmlns:a16="http://schemas.microsoft.com/office/drawing/2014/main" id="{1D800E4A-CBB8-41CC-ADB2-D40BAD9E40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88189" y="3173845"/>
              <a:ext cx="243722" cy="365760"/>
            </a:xfrm>
            <a:custGeom>
              <a:avLst/>
              <a:gdLst>
                <a:gd name="T0" fmla="*/ 1250 w 2500"/>
                <a:gd name="T1" fmla="*/ 3251 h 3751"/>
                <a:gd name="T2" fmla="*/ 1250 w 2500"/>
                <a:gd name="T3" fmla="*/ 3751 h 3751"/>
                <a:gd name="T4" fmla="*/ 1875 w 2500"/>
                <a:gd name="T5" fmla="*/ 3750 h 3751"/>
                <a:gd name="T6" fmla="*/ 625 w 2500"/>
                <a:gd name="T7" fmla="*/ 3750 h 3751"/>
                <a:gd name="T8" fmla="*/ 2000 w 2500"/>
                <a:gd name="T9" fmla="*/ 2547 h 3751"/>
                <a:gd name="T10" fmla="*/ 2000 w 2500"/>
                <a:gd name="T11" fmla="*/ 203 h 3751"/>
                <a:gd name="T12" fmla="*/ 1797 w 2500"/>
                <a:gd name="T13" fmla="*/ 0 h 3751"/>
                <a:gd name="T14" fmla="*/ 703 w 2500"/>
                <a:gd name="T15" fmla="*/ 0 h 3751"/>
                <a:gd name="T16" fmla="*/ 500 w 2500"/>
                <a:gd name="T17" fmla="*/ 203 h 3751"/>
                <a:gd name="T18" fmla="*/ 500 w 2500"/>
                <a:gd name="T19" fmla="*/ 2547 h 3751"/>
                <a:gd name="T20" fmla="*/ 703 w 2500"/>
                <a:gd name="T21" fmla="*/ 2750 h 3751"/>
                <a:gd name="T22" fmla="*/ 1797 w 2500"/>
                <a:gd name="T23" fmla="*/ 2750 h 3751"/>
                <a:gd name="T24" fmla="*/ 2000 w 2500"/>
                <a:gd name="T25" fmla="*/ 2547 h 3751"/>
                <a:gd name="T26" fmla="*/ 0 w 2500"/>
                <a:gd name="T27" fmla="*/ 1875 h 3751"/>
                <a:gd name="T28" fmla="*/ 0 w 2500"/>
                <a:gd name="T29" fmla="*/ 2582 h 3751"/>
                <a:gd name="T30" fmla="*/ 668 w 2500"/>
                <a:gd name="T31" fmla="*/ 3250 h 3751"/>
                <a:gd name="T32" fmla="*/ 1832 w 2500"/>
                <a:gd name="T33" fmla="*/ 3250 h 3751"/>
                <a:gd name="T34" fmla="*/ 2500 w 2500"/>
                <a:gd name="T35" fmla="*/ 2582 h 3751"/>
                <a:gd name="T36" fmla="*/ 2500 w 2500"/>
                <a:gd name="T37" fmla="*/ 1875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00" h="3751">
                  <a:moveTo>
                    <a:pt x="1250" y="3251"/>
                  </a:moveTo>
                  <a:cubicBezTo>
                    <a:pt x="1250" y="3751"/>
                    <a:pt x="1250" y="3751"/>
                    <a:pt x="1250" y="3751"/>
                  </a:cubicBezTo>
                  <a:moveTo>
                    <a:pt x="1875" y="3750"/>
                  </a:moveTo>
                  <a:cubicBezTo>
                    <a:pt x="625" y="3750"/>
                    <a:pt x="625" y="3750"/>
                    <a:pt x="625" y="3750"/>
                  </a:cubicBezTo>
                  <a:moveTo>
                    <a:pt x="2000" y="2547"/>
                  </a:moveTo>
                  <a:cubicBezTo>
                    <a:pt x="2000" y="203"/>
                    <a:pt x="2000" y="203"/>
                    <a:pt x="2000" y="203"/>
                  </a:cubicBezTo>
                  <a:cubicBezTo>
                    <a:pt x="2000" y="91"/>
                    <a:pt x="1909" y="0"/>
                    <a:pt x="1797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591" y="0"/>
                    <a:pt x="500" y="91"/>
                    <a:pt x="500" y="203"/>
                  </a:cubicBezTo>
                  <a:cubicBezTo>
                    <a:pt x="500" y="2547"/>
                    <a:pt x="500" y="2547"/>
                    <a:pt x="500" y="2547"/>
                  </a:cubicBezTo>
                  <a:cubicBezTo>
                    <a:pt x="500" y="2659"/>
                    <a:pt x="591" y="2750"/>
                    <a:pt x="703" y="2750"/>
                  </a:cubicBezTo>
                  <a:cubicBezTo>
                    <a:pt x="1797" y="2750"/>
                    <a:pt x="1797" y="2750"/>
                    <a:pt x="1797" y="2750"/>
                  </a:cubicBezTo>
                  <a:cubicBezTo>
                    <a:pt x="1909" y="2750"/>
                    <a:pt x="2000" y="2659"/>
                    <a:pt x="2000" y="2547"/>
                  </a:cubicBezTo>
                  <a:close/>
                  <a:moveTo>
                    <a:pt x="0" y="1875"/>
                  </a:moveTo>
                  <a:cubicBezTo>
                    <a:pt x="0" y="2582"/>
                    <a:pt x="0" y="2582"/>
                    <a:pt x="0" y="2582"/>
                  </a:cubicBezTo>
                  <a:cubicBezTo>
                    <a:pt x="0" y="2951"/>
                    <a:pt x="299" y="3250"/>
                    <a:pt x="668" y="3250"/>
                  </a:cubicBezTo>
                  <a:cubicBezTo>
                    <a:pt x="1832" y="3250"/>
                    <a:pt x="1832" y="3250"/>
                    <a:pt x="1832" y="3250"/>
                  </a:cubicBezTo>
                  <a:cubicBezTo>
                    <a:pt x="2201" y="3250"/>
                    <a:pt x="2500" y="2951"/>
                    <a:pt x="2500" y="2582"/>
                  </a:cubicBezTo>
                  <a:cubicBezTo>
                    <a:pt x="2500" y="1875"/>
                    <a:pt x="2500" y="1875"/>
                    <a:pt x="2500" y="187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720277" y="303038"/>
            <a:ext cx="1238159" cy="1280894"/>
            <a:chOff x="8091893" y="349930"/>
            <a:chExt cx="1238159" cy="1280894"/>
          </a:xfrm>
        </p:grpSpPr>
        <p:grpSp>
          <p:nvGrpSpPr>
            <p:cNvPr id="46" name="Group 45"/>
            <p:cNvGrpSpPr/>
            <p:nvPr/>
          </p:nvGrpSpPr>
          <p:grpSpPr>
            <a:xfrm>
              <a:off x="8091893" y="349930"/>
              <a:ext cx="1238159" cy="1280894"/>
              <a:chOff x="8066638" y="544934"/>
              <a:chExt cx="1238159" cy="1280894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66638" y="1308763"/>
                <a:ext cx="1238159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Language</a:t>
                </a:r>
              </a:p>
            </p:txBody>
          </p:sp>
        </p:grpSp>
        <p:sp>
          <p:nvSpPr>
            <p:cNvPr id="62" name="Characters_E8C1" title="Icon of the letter A and a letter in another language">
              <a:extLst>
                <a:ext uri="{FF2B5EF4-FFF2-40B4-BE49-F238E27FC236}">
                  <a16:creationId xmlns="" xmlns:a16="http://schemas.microsoft.com/office/drawing/2014/main" id="{DD9EFE0F-BFF2-4EDD-8749-842AAF3785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21286" y="534280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tx2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63370" y="1612143"/>
            <a:ext cx="1351973" cy="1280894"/>
            <a:chOff x="8034986" y="1659035"/>
            <a:chExt cx="1351973" cy="1280894"/>
          </a:xfrm>
        </p:grpSpPr>
        <p:grpSp>
          <p:nvGrpSpPr>
            <p:cNvPr id="47" name="Group 46"/>
            <p:cNvGrpSpPr/>
            <p:nvPr/>
          </p:nvGrpSpPr>
          <p:grpSpPr>
            <a:xfrm>
              <a:off x="8034986" y="1659035"/>
              <a:ext cx="1351973" cy="1280894"/>
              <a:chOff x="8009731" y="544934"/>
              <a:chExt cx="1351973" cy="1280894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009731" y="1308763"/>
                <a:ext cx="1351973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Knowledge</a:t>
                </a:r>
              </a:p>
            </p:txBody>
          </p:sp>
        </p:grpSp>
        <p:sp>
          <p:nvSpPr>
            <p:cNvPr id="63" name="Dictionary_E82D" title="Icon of a book">
              <a:extLst>
                <a:ext uri="{FF2B5EF4-FFF2-40B4-BE49-F238E27FC236}">
                  <a16:creationId xmlns="" xmlns:a16="http://schemas.microsoft.com/office/drawing/2014/main" id="{D1CB3D68-DA6B-4803-A514-A78C66C7D4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6637" y="1848171"/>
              <a:ext cx="292608" cy="365760"/>
            </a:xfrm>
            <a:custGeom>
              <a:avLst/>
              <a:gdLst>
                <a:gd name="T0" fmla="*/ 0 w 3004"/>
                <a:gd name="T1" fmla="*/ 3379 h 3754"/>
                <a:gd name="T2" fmla="*/ 0 w 3004"/>
                <a:gd name="T3" fmla="*/ 375 h 3754"/>
                <a:gd name="T4" fmla="*/ 376 w 3004"/>
                <a:gd name="T5" fmla="*/ 0 h 3754"/>
                <a:gd name="T6" fmla="*/ 3004 w 3004"/>
                <a:gd name="T7" fmla="*/ 0 h 3754"/>
                <a:gd name="T8" fmla="*/ 3004 w 3004"/>
                <a:gd name="T9" fmla="*/ 3754 h 3754"/>
                <a:gd name="T10" fmla="*/ 376 w 3004"/>
                <a:gd name="T11" fmla="*/ 3754 h 3754"/>
                <a:gd name="T12" fmla="*/ 0 w 3004"/>
                <a:gd name="T13" fmla="*/ 3379 h 3754"/>
                <a:gd name="T14" fmla="*/ 376 w 3004"/>
                <a:gd name="T15" fmla="*/ 3003 h 3754"/>
                <a:gd name="T16" fmla="*/ 3004 w 3004"/>
                <a:gd name="T17" fmla="*/ 3003 h 3754"/>
                <a:gd name="T18" fmla="*/ 751 w 3004"/>
                <a:gd name="T19" fmla="*/ 1251 h 3754"/>
                <a:gd name="T20" fmla="*/ 2253 w 3004"/>
                <a:gd name="T21" fmla="*/ 1251 h 3754"/>
                <a:gd name="T22" fmla="*/ 2253 w 3004"/>
                <a:gd name="T23" fmla="*/ 751 h 3754"/>
                <a:gd name="T24" fmla="*/ 751 w 3004"/>
                <a:gd name="T25" fmla="*/ 751 h 3754"/>
                <a:gd name="T26" fmla="*/ 751 w 3004"/>
                <a:gd name="T27" fmla="*/ 1251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4" h="3754">
                  <a:moveTo>
                    <a:pt x="0" y="3379"/>
                  </a:moveTo>
                  <a:cubicBezTo>
                    <a:pt x="0" y="375"/>
                    <a:pt x="0" y="375"/>
                    <a:pt x="0" y="375"/>
                  </a:cubicBezTo>
                  <a:cubicBezTo>
                    <a:pt x="0" y="186"/>
                    <a:pt x="187" y="0"/>
                    <a:pt x="376" y="0"/>
                  </a:cubicBezTo>
                  <a:cubicBezTo>
                    <a:pt x="3004" y="0"/>
                    <a:pt x="3004" y="0"/>
                    <a:pt x="3004" y="0"/>
                  </a:cubicBezTo>
                  <a:cubicBezTo>
                    <a:pt x="3004" y="3754"/>
                    <a:pt x="3004" y="3754"/>
                    <a:pt x="3004" y="3754"/>
                  </a:cubicBezTo>
                  <a:cubicBezTo>
                    <a:pt x="376" y="3754"/>
                    <a:pt x="376" y="3754"/>
                    <a:pt x="376" y="3754"/>
                  </a:cubicBezTo>
                  <a:cubicBezTo>
                    <a:pt x="168" y="3754"/>
                    <a:pt x="0" y="3586"/>
                    <a:pt x="0" y="3379"/>
                  </a:cubicBezTo>
                  <a:cubicBezTo>
                    <a:pt x="0" y="3172"/>
                    <a:pt x="168" y="3003"/>
                    <a:pt x="376" y="3003"/>
                  </a:cubicBezTo>
                  <a:cubicBezTo>
                    <a:pt x="3004" y="3003"/>
                    <a:pt x="3004" y="3003"/>
                    <a:pt x="3004" y="3003"/>
                  </a:cubicBezTo>
                  <a:moveTo>
                    <a:pt x="751" y="1251"/>
                  </a:moveTo>
                  <a:cubicBezTo>
                    <a:pt x="2253" y="1251"/>
                    <a:pt x="2253" y="1251"/>
                    <a:pt x="2253" y="1251"/>
                  </a:cubicBezTo>
                  <a:cubicBezTo>
                    <a:pt x="2253" y="751"/>
                    <a:pt x="2253" y="751"/>
                    <a:pt x="2253" y="751"/>
                  </a:cubicBezTo>
                  <a:cubicBezTo>
                    <a:pt x="751" y="751"/>
                    <a:pt x="751" y="751"/>
                    <a:pt x="751" y="751"/>
                  </a:cubicBezTo>
                  <a:lnTo>
                    <a:pt x="751" y="1251"/>
                  </a:ln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1" name="Oval 70"/>
          <p:cNvSpPr/>
          <p:nvPr/>
        </p:nvSpPr>
        <p:spPr bwMode="auto">
          <a:xfrm>
            <a:off x="5083108" y="2903705"/>
            <a:ext cx="744209" cy="744209"/>
          </a:xfrm>
          <a:prstGeom prst="ellipse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/>
          <p:cNvCxnSpPr>
            <a:stCxn id="71" idx="6"/>
            <a:endCxn id="51" idx="2"/>
          </p:cNvCxnSpPr>
          <p:nvPr/>
        </p:nvCxnSpPr>
        <p:spPr>
          <a:xfrm>
            <a:off x="5827317" y="3275810"/>
            <a:ext cx="1145412" cy="4460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6"/>
            <a:endCxn id="48" idx="2"/>
          </p:cNvCxnSpPr>
          <p:nvPr/>
        </p:nvCxnSpPr>
        <p:spPr>
          <a:xfrm flipV="1">
            <a:off x="5827317" y="1984248"/>
            <a:ext cx="1145412" cy="129156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3"/>
          <p:cNvCxnSpPr>
            <a:stCxn id="71" idx="6"/>
            <a:endCxn id="38" idx="2"/>
          </p:cNvCxnSpPr>
          <p:nvPr/>
        </p:nvCxnSpPr>
        <p:spPr>
          <a:xfrm flipV="1">
            <a:off x="5827317" y="675143"/>
            <a:ext cx="1145412" cy="260066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3"/>
          <p:cNvCxnSpPr>
            <a:stCxn id="71" idx="6"/>
            <a:endCxn id="54" idx="2"/>
          </p:cNvCxnSpPr>
          <p:nvPr/>
        </p:nvCxnSpPr>
        <p:spPr>
          <a:xfrm>
            <a:off x="5827317" y="3275810"/>
            <a:ext cx="1145412" cy="1350094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3"/>
          <p:cNvCxnSpPr>
            <a:stCxn id="71" idx="6"/>
            <a:endCxn id="57" idx="2"/>
          </p:cNvCxnSpPr>
          <p:nvPr/>
        </p:nvCxnSpPr>
        <p:spPr>
          <a:xfrm>
            <a:off x="5827317" y="3275810"/>
            <a:ext cx="1145412" cy="26591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247636" y="4059"/>
            <a:ext cx="4188840" cy="6990466"/>
          </a:xfrm>
          <a:prstGeom prst="rect">
            <a:avLst/>
          </a:prstGeom>
          <a:solidFill>
            <a:schemeClr val="tx2"/>
          </a:solidFill>
        </p:spPr>
        <p:txBody>
          <a:bodyPr wrap="square" lIns="288000" tIns="146304" rIns="28800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understand the contents of the images my users upload?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 smtClean="0">
                <a:solidFill>
                  <a:schemeClr val="bg1"/>
                </a:solidFill>
              </a:rPr>
              <a:t>Computer Vision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distinguish between different car types?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 smtClean="0">
                <a:solidFill>
                  <a:schemeClr val="bg1"/>
                </a:solidFill>
              </a:rPr>
              <a:t>Custom Vision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recognize my users?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/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2800" i="1" dirty="0" smtClean="0">
                <a:solidFill>
                  <a:schemeClr val="bg1"/>
                </a:solidFill>
              </a:rPr>
              <a:t>Face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3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4" grpId="0" animBg="1"/>
      <p:bldP spid="25" grpId="0" animBg="1"/>
      <p:bldP spid="26" grpId="0" animBg="1"/>
      <p:bldP spid="27" grpId="0"/>
      <p:bldP spid="29" grpId="0" animBg="1"/>
      <p:bldP spid="30" grpId="0"/>
      <p:bldP spid="31" grpId="0" animBg="1"/>
      <p:bldP spid="32" grpId="0"/>
      <p:bldP spid="36" grpId="0" animBg="1"/>
      <p:bldP spid="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516462" y="1481038"/>
            <a:ext cx="2733128" cy="1545907"/>
            <a:chOff x="1516462" y="1800802"/>
            <a:chExt cx="2733128" cy="1545907"/>
          </a:xfrm>
        </p:grpSpPr>
        <p:grpSp>
          <p:nvGrpSpPr>
            <p:cNvPr id="4" name="Group 3"/>
            <p:cNvGrpSpPr/>
            <p:nvPr/>
          </p:nvGrpSpPr>
          <p:grpSpPr>
            <a:xfrm>
              <a:off x="2430840" y="1800802"/>
              <a:ext cx="904372" cy="904372"/>
              <a:chOff x="11008690" y="265919"/>
              <a:chExt cx="904372" cy="904372"/>
            </a:xfrm>
          </p:grpSpPr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E818B5D4-2538-40DF-BCDC-DFBBCE7DBF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64" t="13315" r="25964" b="13315"/>
              <a:stretch/>
            </p:blipFill>
            <p:spPr>
              <a:xfrm>
                <a:off x="11085564" y="433218"/>
                <a:ext cx="748296" cy="56977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Computer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51674" y="1481038"/>
            <a:ext cx="2733128" cy="1545907"/>
            <a:chOff x="4851674" y="1800802"/>
            <a:chExt cx="2733128" cy="1545907"/>
          </a:xfrm>
        </p:grpSpPr>
        <p:grpSp>
          <p:nvGrpSpPr>
            <p:cNvPr id="26" name="Group 25"/>
            <p:cNvGrpSpPr/>
            <p:nvPr/>
          </p:nvGrpSpPr>
          <p:grpSpPr>
            <a:xfrm>
              <a:off x="5766052" y="1800802"/>
              <a:ext cx="904372" cy="904372"/>
              <a:chOff x="8666509" y="265919"/>
              <a:chExt cx="904372" cy="904372"/>
            </a:xfrm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8666509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9492" y="441757"/>
                <a:ext cx="565269" cy="538855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288507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Face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86886" y="1481038"/>
            <a:ext cx="2733128" cy="1533309"/>
            <a:chOff x="8186886" y="1800802"/>
            <a:chExt cx="2733128" cy="1533309"/>
          </a:xfrm>
        </p:grpSpPr>
        <p:grpSp>
          <p:nvGrpSpPr>
            <p:cNvPr id="10" name="Group 9"/>
            <p:cNvGrpSpPr/>
            <p:nvPr/>
          </p:nvGrpSpPr>
          <p:grpSpPr>
            <a:xfrm>
              <a:off x="9101264" y="1800802"/>
              <a:ext cx="904372" cy="904372"/>
              <a:chOff x="11008690" y="265919"/>
              <a:chExt cx="904372" cy="904372"/>
            </a:xfrm>
          </p:grpSpPr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410D5EA4-07F7-4612-BC1C-86475E13C4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05" t="12277" r="29605" b="12277"/>
              <a:stretch/>
            </p:blipFill>
            <p:spPr>
              <a:xfrm>
                <a:off x="11170192" y="448678"/>
                <a:ext cx="581368" cy="538855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2872472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Emotion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16462" y="3969586"/>
            <a:ext cx="2733128" cy="1536349"/>
            <a:chOff x="1516462" y="4289350"/>
            <a:chExt cx="2733128" cy="1536349"/>
          </a:xfrm>
        </p:grpSpPr>
        <p:grpSp>
          <p:nvGrpSpPr>
            <p:cNvPr id="19" name="Group 18"/>
            <p:cNvGrpSpPr/>
            <p:nvPr/>
          </p:nvGrpSpPr>
          <p:grpSpPr>
            <a:xfrm>
              <a:off x="2429676" y="4289350"/>
              <a:ext cx="904372" cy="904372"/>
              <a:chOff x="11008690" y="265919"/>
              <a:chExt cx="904372" cy="904372"/>
            </a:xfrm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3D86FEC2-54AB-48B2-BBE7-C6A189E6A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92" t="12197" r="30492" b="12197"/>
              <a:stretch/>
            </p:blipFill>
            <p:spPr>
              <a:xfrm>
                <a:off x="11173434" y="439593"/>
                <a:ext cx="574885" cy="557024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1516462" y="536406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Custom Vision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851674" y="3969586"/>
            <a:ext cx="2733128" cy="1557747"/>
            <a:chOff x="4851674" y="4289350"/>
            <a:chExt cx="2733128" cy="1557747"/>
          </a:xfrm>
        </p:grpSpPr>
        <p:grpSp>
          <p:nvGrpSpPr>
            <p:cNvPr id="16" name="Group 15"/>
            <p:cNvGrpSpPr/>
            <p:nvPr/>
          </p:nvGrpSpPr>
          <p:grpSpPr>
            <a:xfrm>
              <a:off x="5766052" y="4289350"/>
              <a:ext cx="904372" cy="904372"/>
              <a:chOff x="11008690" y="265919"/>
              <a:chExt cx="904372" cy="904372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4C8ED7A9-7785-41FE-9F0D-88526662CA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6" t="14658" r="33566" b="14658"/>
              <a:stretch/>
            </p:blipFill>
            <p:spPr>
              <a:xfrm>
                <a:off x="11223770" y="463714"/>
                <a:ext cx="474212" cy="50878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4851674" y="538545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Content Moderator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86886" y="3969586"/>
            <a:ext cx="2733128" cy="1563805"/>
            <a:chOff x="8186886" y="4289350"/>
            <a:chExt cx="2733128" cy="1563805"/>
          </a:xfrm>
        </p:grpSpPr>
        <p:grpSp>
          <p:nvGrpSpPr>
            <p:cNvPr id="22" name="Group 21"/>
            <p:cNvGrpSpPr/>
            <p:nvPr/>
          </p:nvGrpSpPr>
          <p:grpSpPr>
            <a:xfrm>
              <a:off x="9101264" y="4289350"/>
              <a:ext cx="904372" cy="904372"/>
              <a:chOff x="11008690" y="265919"/>
              <a:chExt cx="904372" cy="904372"/>
            </a:xfrm>
          </p:grpSpPr>
          <p:sp>
            <p:nvSpPr>
              <p:cNvPr id="23" name="Oval 22">
                <a:extLst>
                  <a:ext uri="{FF2B5EF4-FFF2-40B4-BE49-F238E27FC236}">
                    <a16:creationId xmlns="" xmlns:a16="http://schemas.microsoft.com/office/drawing/2014/main" id="{35BF7F89-5C24-4B9A-BB4E-45E6D11E3306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D92A3BDA-DBAF-4E59-85F1-852459AEE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3" t="23111" r="37713" b="23111"/>
              <a:stretch/>
            </p:blipFill>
            <p:spPr>
              <a:xfrm>
                <a:off x="11271757" y="447299"/>
                <a:ext cx="493868" cy="541613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F2A87705-13DD-42EC-9E8F-7CB9EB9832C8}"/>
                </a:ext>
              </a:extLst>
            </p:cNvPr>
            <p:cNvSpPr txBox="1"/>
            <p:nvPr/>
          </p:nvSpPr>
          <p:spPr>
            <a:xfrm>
              <a:off x="8186886" y="5391516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Video Indexer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64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4955203"/>
          </a:xfrm>
        </p:spPr>
        <p:txBody>
          <a:bodyPr/>
          <a:lstStyle/>
          <a:p>
            <a:r>
              <a:rPr lang="en-US" dirty="0" smtClean="0"/>
              <a:t>General purpose image analysis</a:t>
            </a:r>
          </a:p>
          <a:p>
            <a:r>
              <a:rPr lang="en-US" dirty="0" smtClean="0"/>
              <a:t>Analyze in multiple dimensions through single API call; or use scoped operations</a:t>
            </a:r>
          </a:p>
          <a:p>
            <a:r>
              <a:rPr lang="en-US" dirty="0" smtClean="0"/>
              <a:t>Pass images as binary content or URLs; JPG, PNG, GIF, BMP</a:t>
            </a:r>
          </a:p>
          <a:p>
            <a:r>
              <a:rPr lang="en-US" dirty="0" smtClean="0"/>
              <a:t>Tags etc. available in EN, ZH</a:t>
            </a:r>
          </a:p>
          <a:p>
            <a:r>
              <a:rPr lang="en-US" dirty="0" smtClean="0"/>
              <a:t>Not designed for object classification or domain-specific concepts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722293" y="2561158"/>
            <a:ext cx="5439545" cy="926407"/>
            <a:chOff x="6722293" y="2561158"/>
            <a:chExt cx="5439545" cy="926407"/>
          </a:xfrm>
        </p:grpSpPr>
        <p:sp>
          <p:nvSpPr>
            <p:cNvPr id="9" name="Rectangle 8"/>
            <p:cNvSpPr/>
            <p:nvPr/>
          </p:nvSpPr>
          <p:spPr bwMode="auto">
            <a:xfrm>
              <a:off x="6722293" y="2647162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" name="Text Placeholder 8"/>
            <p:cNvSpPr txBox="1">
              <a:spLocks/>
            </p:cNvSpPr>
            <p:nvPr/>
          </p:nvSpPr>
          <p:spPr>
            <a:xfrm>
              <a:off x="7552921" y="2561158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Extract text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Machine generated, handwriting (preview)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0" name="Characters_E8C1" title="Icon of the letter A and a letter in another language">
              <a:extLst>
                <a:ext uri="{FF2B5EF4-FFF2-40B4-BE49-F238E27FC236}">
                  <a16:creationId xmlns="" xmlns:a16="http://schemas.microsoft.com/office/drawing/2014/main" id="{DD9EFE0F-BFF2-4EDD-8749-842AAF3785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21855" y="2818033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22293" y="5209312"/>
            <a:ext cx="5439545" cy="926407"/>
            <a:chOff x="6722293" y="5209312"/>
            <a:chExt cx="5439545" cy="926407"/>
          </a:xfrm>
        </p:grpSpPr>
        <p:sp>
          <p:nvSpPr>
            <p:cNvPr id="8" name="Rectangle 7"/>
            <p:cNvSpPr/>
            <p:nvPr/>
          </p:nvSpPr>
          <p:spPr bwMode="auto">
            <a:xfrm>
              <a:off x="6722293" y="5294104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" name="Text Placeholder 8"/>
            <p:cNvSpPr txBox="1">
              <a:spLocks/>
            </p:cNvSpPr>
            <p:nvPr/>
          </p:nvSpPr>
          <p:spPr>
            <a:xfrm>
              <a:off x="7552921" y="5209312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Thumbnails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Crop to region of interest and aspect ratio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1" name="crop" title="Icon of a crop symbol">
              <a:extLst>
                <a:ext uri="{FF2B5EF4-FFF2-40B4-BE49-F238E27FC236}">
                  <a16:creationId xmlns="" xmlns:a16="http://schemas.microsoft.com/office/drawing/2014/main" id="{07568DCC-186C-44B8-B73A-006BD89DAD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00354" y="5472376"/>
              <a:ext cx="365759" cy="365760"/>
            </a:xfrm>
            <a:custGeom>
              <a:avLst/>
              <a:gdLst>
                <a:gd name="T0" fmla="*/ 262 w 262"/>
                <a:gd name="T1" fmla="*/ 203 h 262"/>
                <a:gd name="T2" fmla="*/ 58 w 262"/>
                <a:gd name="T3" fmla="*/ 203 h 262"/>
                <a:gd name="T4" fmla="*/ 58 w 262"/>
                <a:gd name="T5" fmla="*/ 0 h 262"/>
                <a:gd name="T6" fmla="*/ 254 w 262"/>
                <a:gd name="T7" fmla="*/ 8 h 262"/>
                <a:gd name="T8" fmla="*/ 58 w 262"/>
                <a:gd name="T9" fmla="*/ 203 h 262"/>
                <a:gd name="T10" fmla="*/ 0 w 262"/>
                <a:gd name="T11" fmla="*/ 56 h 262"/>
                <a:gd name="T12" fmla="*/ 206 w 262"/>
                <a:gd name="T13" fmla="*/ 56 h 262"/>
                <a:gd name="T14" fmla="*/ 206 w 262"/>
                <a:gd name="T15" fmla="*/ 262 h 262"/>
                <a:gd name="T16" fmla="*/ 206 w 262"/>
                <a:gd name="T17" fmla="*/ 5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262">
                  <a:moveTo>
                    <a:pt x="262" y="203"/>
                  </a:moveTo>
                  <a:lnTo>
                    <a:pt x="58" y="203"/>
                  </a:lnTo>
                  <a:lnTo>
                    <a:pt x="58" y="0"/>
                  </a:lnTo>
                  <a:moveTo>
                    <a:pt x="254" y="8"/>
                  </a:moveTo>
                  <a:lnTo>
                    <a:pt x="58" y="203"/>
                  </a:lnTo>
                  <a:moveTo>
                    <a:pt x="0" y="56"/>
                  </a:moveTo>
                  <a:lnTo>
                    <a:pt x="206" y="56"/>
                  </a:lnTo>
                  <a:moveTo>
                    <a:pt x="206" y="262"/>
                  </a:moveTo>
                  <a:lnTo>
                    <a:pt x="206" y="56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22293" y="3898651"/>
            <a:ext cx="5439545" cy="926407"/>
            <a:chOff x="6722293" y="3898651"/>
            <a:chExt cx="5439545" cy="926407"/>
          </a:xfrm>
        </p:grpSpPr>
        <p:sp>
          <p:nvSpPr>
            <p:cNvPr id="7" name="Rectangle 6"/>
            <p:cNvSpPr/>
            <p:nvPr/>
          </p:nvSpPr>
          <p:spPr bwMode="auto">
            <a:xfrm>
              <a:off x="6722293" y="3982232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0" name="Text Placeholder 8"/>
            <p:cNvSpPr txBox="1">
              <a:spLocks/>
            </p:cNvSpPr>
            <p:nvPr/>
          </p:nvSpPr>
          <p:spPr>
            <a:xfrm>
              <a:off x="7552921" y="3898651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Domain-specific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Celebrities, landmarks; flag adult content</a:t>
              </a:r>
            </a:p>
          </p:txBody>
        </p:sp>
        <p:sp>
          <p:nvSpPr>
            <p:cNvPr id="22" name="star_2" title="Icon of a person inside a star shape">
              <a:extLst>
                <a:ext uri="{FF2B5EF4-FFF2-40B4-BE49-F238E27FC236}">
                  <a16:creationId xmlns="" xmlns:a16="http://schemas.microsoft.com/office/drawing/2014/main" id="{91272681-12F5-4CD5-8CE4-28C2B1FAF6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89853" y="4160504"/>
              <a:ext cx="386759" cy="365760"/>
            </a:xfrm>
            <a:custGeom>
              <a:avLst/>
              <a:gdLst>
                <a:gd name="T0" fmla="*/ 104 w 304"/>
                <a:gd name="T1" fmla="*/ 95 h 288"/>
                <a:gd name="T2" fmla="*/ 154 w 304"/>
                <a:gd name="T3" fmla="*/ 0 h 288"/>
                <a:gd name="T4" fmla="*/ 203 w 304"/>
                <a:gd name="T5" fmla="*/ 95 h 288"/>
                <a:gd name="T6" fmla="*/ 304 w 304"/>
                <a:gd name="T7" fmla="*/ 110 h 288"/>
                <a:gd name="T8" fmla="*/ 232 w 304"/>
                <a:gd name="T9" fmla="*/ 185 h 288"/>
                <a:gd name="T10" fmla="*/ 248 w 304"/>
                <a:gd name="T11" fmla="*/ 287 h 288"/>
                <a:gd name="T12" fmla="*/ 154 w 304"/>
                <a:gd name="T13" fmla="*/ 244 h 288"/>
                <a:gd name="T14" fmla="*/ 59 w 304"/>
                <a:gd name="T15" fmla="*/ 288 h 288"/>
                <a:gd name="T16" fmla="*/ 74 w 304"/>
                <a:gd name="T17" fmla="*/ 186 h 288"/>
                <a:gd name="T18" fmla="*/ 0 w 304"/>
                <a:gd name="T19" fmla="*/ 109 h 288"/>
                <a:gd name="T20" fmla="*/ 104 w 304"/>
                <a:gd name="T21" fmla="*/ 95 h 288"/>
                <a:gd name="T22" fmla="*/ 152 w 304"/>
                <a:gd name="T23" fmla="*/ 177 h 288"/>
                <a:gd name="T24" fmla="*/ 186 w 304"/>
                <a:gd name="T25" fmla="*/ 144 h 288"/>
                <a:gd name="T26" fmla="*/ 152 w 304"/>
                <a:gd name="T27" fmla="*/ 110 h 288"/>
                <a:gd name="T28" fmla="*/ 119 w 304"/>
                <a:gd name="T29" fmla="*/ 144 h 288"/>
                <a:gd name="T30" fmla="*/ 152 w 304"/>
                <a:gd name="T31" fmla="*/ 177 h 288"/>
                <a:gd name="T32" fmla="*/ 205 w 304"/>
                <a:gd name="T33" fmla="*/ 230 h 288"/>
                <a:gd name="T34" fmla="*/ 153 w 304"/>
                <a:gd name="T35" fmla="*/ 178 h 288"/>
                <a:gd name="T36" fmla="*/ 101 w 304"/>
                <a:gd name="T37" fmla="*/ 23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288">
                  <a:moveTo>
                    <a:pt x="104" y="95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203" y="95"/>
                    <a:pt x="203" y="95"/>
                    <a:pt x="203" y="95"/>
                  </a:cubicBezTo>
                  <a:cubicBezTo>
                    <a:pt x="304" y="110"/>
                    <a:pt x="304" y="110"/>
                    <a:pt x="304" y="110"/>
                  </a:cubicBezTo>
                  <a:cubicBezTo>
                    <a:pt x="232" y="185"/>
                    <a:pt x="232" y="185"/>
                    <a:pt x="232" y="185"/>
                  </a:cubicBezTo>
                  <a:cubicBezTo>
                    <a:pt x="248" y="287"/>
                    <a:pt x="248" y="287"/>
                    <a:pt x="248" y="287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0" y="109"/>
                    <a:pt x="0" y="109"/>
                    <a:pt x="0" y="109"/>
                  </a:cubicBezTo>
                  <a:lnTo>
                    <a:pt x="104" y="95"/>
                  </a:lnTo>
                  <a:close/>
                  <a:moveTo>
                    <a:pt x="152" y="177"/>
                  </a:moveTo>
                  <a:cubicBezTo>
                    <a:pt x="171" y="177"/>
                    <a:pt x="186" y="162"/>
                    <a:pt x="186" y="144"/>
                  </a:cubicBezTo>
                  <a:cubicBezTo>
                    <a:pt x="186" y="125"/>
                    <a:pt x="171" y="110"/>
                    <a:pt x="152" y="110"/>
                  </a:cubicBezTo>
                  <a:cubicBezTo>
                    <a:pt x="134" y="110"/>
                    <a:pt x="119" y="125"/>
                    <a:pt x="119" y="144"/>
                  </a:cubicBezTo>
                  <a:cubicBezTo>
                    <a:pt x="119" y="162"/>
                    <a:pt x="134" y="177"/>
                    <a:pt x="152" y="177"/>
                  </a:cubicBezTo>
                  <a:close/>
                  <a:moveTo>
                    <a:pt x="205" y="230"/>
                  </a:moveTo>
                  <a:cubicBezTo>
                    <a:pt x="205" y="201"/>
                    <a:pt x="182" y="178"/>
                    <a:pt x="153" y="178"/>
                  </a:cubicBezTo>
                  <a:cubicBezTo>
                    <a:pt x="125" y="178"/>
                    <a:pt x="101" y="201"/>
                    <a:pt x="101" y="230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25725" y="1211287"/>
            <a:ext cx="5439545" cy="926407"/>
            <a:chOff x="6725725" y="1211287"/>
            <a:chExt cx="5439545" cy="92640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725725" y="1297291"/>
              <a:ext cx="753709" cy="72230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" name="Text Placeholder 8"/>
            <p:cNvSpPr txBox="1">
              <a:spLocks/>
            </p:cNvSpPr>
            <p:nvPr/>
          </p:nvSpPr>
          <p:spPr>
            <a:xfrm>
              <a:off x="7556353" y="1211287"/>
              <a:ext cx="4608917" cy="92640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Analyze</a:t>
              </a:r>
            </a:p>
            <a:p>
              <a:pPr>
                <a:spcBef>
                  <a:spcPts val="624"/>
                </a:spcBef>
              </a:pPr>
              <a:r>
                <a:rPr lang="en-US" sz="1800" dirty="0" smtClean="0">
                  <a:ea typeface="Consolas" charset="0"/>
                  <a:cs typeface="Consolas" charset="0"/>
                </a:rPr>
                <a:t>Tags, categories, faces, descriptions, colors</a:t>
              </a:r>
              <a:endParaRPr lang="en-US" sz="1800" dirty="0">
                <a:ea typeface="Consolas" charset="0"/>
                <a:cs typeface="Consolas" charset="0"/>
              </a:endParaRPr>
            </a:p>
          </p:txBody>
        </p:sp>
        <p:sp>
          <p:nvSpPr>
            <p:cNvPr id="23" name="Robot_E99A" title="Icon of a robot">
              <a:extLst>
                <a:ext uri="{FF2B5EF4-FFF2-40B4-BE49-F238E27FC236}">
                  <a16:creationId xmlns="" xmlns:a16="http://schemas.microsoft.com/office/drawing/2014/main" id="{D968CEE8-39CF-46FE-BF0D-1CC02B17F3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41705" y="1459855"/>
              <a:ext cx="283053" cy="365760"/>
            </a:xfrm>
            <a:custGeom>
              <a:avLst/>
              <a:gdLst>
                <a:gd name="T0" fmla="*/ 1750 w 3000"/>
                <a:gd name="T1" fmla="*/ 250 h 3875"/>
                <a:gd name="T2" fmla="*/ 1500 w 3000"/>
                <a:gd name="T3" fmla="*/ 500 h 3875"/>
                <a:gd name="T4" fmla="*/ 1250 w 3000"/>
                <a:gd name="T5" fmla="*/ 250 h 3875"/>
                <a:gd name="T6" fmla="*/ 1500 w 3000"/>
                <a:gd name="T7" fmla="*/ 0 h 3875"/>
                <a:gd name="T8" fmla="*/ 1750 w 3000"/>
                <a:gd name="T9" fmla="*/ 250 h 3875"/>
                <a:gd name="T10" fmla="*/ 2500 w 3000"/>
                <a:gd name="T11" fmla="*/ 2074 h 3875"/>
                <a:gd name="T12" fmla="*/ 2500 w 3000"/>
                <a:gd name="T13" fmla="*/ 1176 h 3875"/>
                <a:gd name="T14" fmla="*/ 2324 w 3000"/>
                <a:gd name="T15" fmla="*/ 1000 h 3875"/>
                <a:gd name="T16" fmla="*/ 676 w 3000"/>
                <a:gd name="T17" fmla="*/ 1000 h 3875"/>
                <a:gd name="T18" fmla="*/ 500 w 3000"/>
                <a:gd name="T19" fmla="*/ 1176 h 3875"/>
                <a:gd name="T20" fmla="*/ 500 w 3000"/>
                <a:gd name="T21" fmla="*/ 2074 h 3875"/>
                <a:gd name="T22" fmla="*/ 676 w 3000"/>
                <a:gd name="T23" fmla="*/ 2250 h 3875"/>
                <a:gd name="T24" fmla="*/ 2324 w 3000"/>
                <a:gd name="T25" fmla="*/ 2250 h 3875"/>
                <a:gd name="T26" fmla="*/ 2500 w 3000"/>
                <a:gd name="T27" fmla="*/ 2074 h 3875"/>
                <a:gd name="T28" fmla="*/ 3000 w 3000"/>
                <a:gd name="T29" fmla="*/ 3875 h 3875"/>
                <a:gd name="T30" fmla="*/ 3000 w 3000"/>
                <a:gd name="T31" fmla="*/ 2958 h 3875"/>
                <a:gd name="T32" fmla="*/ 2792 w 3000"/>
                <a:gd name="T33" fmla="*/ 2750 h 3875"/>
                <a:gd name="T34" fmla="*/ 208 w 3000"/>
                <a:gd name="T35" fmla="*/ 2750 h 3875"/>
                <a:gd name="T36" fmla="*/ 0 w 3000"/>
                <a:gd name="T37" fmla="*/ 2958 h 3875"/>
                <a:gd name="T38" fmla="*/ 0 w 3000"/>
                <a:gd name="T39" fmla="*/ 3875 h 3875"/>
                <a:gd name="T40" fmla="*/ 1000 w 3000"/>
                <a:gd name="T41" fmla="*/ 2250 h 3875"/>
                <a:gd name="T42" fmla="*/ 1000 w 3000"/>
                <a:gd name="T43" fmla="*/ 2750 h 3875"/>
                <a:gd name="T44" fmla="*/ 1500 w 3000"/>
                <a:gd name="T45" fmla="*/ 500 h 3875"/>
                <a:gd name="T46" fmla="*/ 1500 w 3000"/>
                <a:gd name="T47" fmla="*/ 1000 h 3875"/>
                <a:gd name="T48" fmla="*/ 2000 w 3000"/>
                <a:gd name="T49" fmla="*/ 2250 h 3875"/>
                <a:gd name="T50" fmla="*/ 2000 w 3000"/>
                <a:gd name="T51" fmla="*/ 2750 h 3875"/>
                <a:gd name="T52" fmla="*/ 875 w 3000"/>
                <a:gd name="T53" fmla="*/ 1500 h 3875"/>
                <a:gd name="T54" fmla="*/ 1125 w 3000"/>
                <a:gd name="T55" fmla="*/ 1500 h 3875"/>
                <a:gd name="T56" fmla="*/ 1875 w 3000"/>
                <a:gd name="T57" fmla="*/ 1500 h 3875"/>
                <a:gd name="T58" fmla="*/ 2125 w 3000"/>
                <a:gd name="T59" fmla="*/ 1500 h 3875"/>
                <a:gd name="T60" fmla="*/ 381 w 3000"/>
                <a:gd name="T61" fmla="*/ 1375 h 3875"/>
                <a:gd name="T62" fmla="*/ 381 w 3000"/>
                <a:gd name="T63" fmla="*/ 1875 h 3875"/>
                <a:gd name="T64" fmla="*/ 2624 w 3000"/>
                <a:gd name="T65" fmla="*/ 1375 h 3875"/>
                <a:gd name="T66" fmla="*/ 2624 w 3000"/>
                <a:gd name="T67" fmla="*/ 1875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0" h="3875">
                  <a:moveTo>
                    <a:pt x="1750" y="250"/>
                  </a:moveTo>
                  <a:cubicBezTo>
                    <a:pt x="1750" y="388"/>
                    <a:pt x="1638" y="500"/>
                    <a:pt x="1500" y="500"/>
                  </a:cubicBezTo>
                  <a:cubicBezTo>
                    <a:pt x="1362" y="500"/>
                    <a:pt x="1250" y="388"/>
                    <a:pt x="1250" y="250"/>
                  </a:cubicBezTo>
                  <a:cubicBezTo>
                    <a:pt x="1250" y="112"/>
                    <a:pt x="1362" y="0"/>
                    <a:pt x="1500" y="0"/>
                  </a:cubicBezTo>
                  <a:cubicBezTo>
                    <a:pt x="1638" y="0"/>
                    <a:pt x="1750" y="112"/>
                    <a:pt x="1750" y="250"/>
                  </a:cubicBezTo>
                  <a:close/>
                  <a:moveTo>
                    <a:pt x="2500" y="2074"/>
                  </a:moveTo>
                  <a:cubicBezTo>
                    <a:pt x="2500" y="1176"/>
                    <a:pt x="2500" y="1176"/>
                    <a:pt x="2500" y="1176"/>
                  </a:cubicBezTo>
                  <a:cubicBezTo>
                    <a:pt x="2500" y="1079"/>
                    <a:pt x="2421" y="1000"/>
                    <a:pt x="2324" y="1000"/>
                  </a:cubicBezTo>
                  <a:cubicBezTo>
                    <a:pt x="676" y="1000"/>
                    <a:pt x="676" y="1000"/>
                    <a:pt x="676" y="1000"/>
                  </a:cubicBezTo>
                  <a:cubicBezTo>
                    <a:pt x="579" y="1000"/>
                    <a:pt x="500" y="1079"/>
                    <a:pt x="500" y="1176"/>
                  </a:cubicBezTo>
                  <a:cubicBezTo>
                    <a:pt x="500" y="2074"/>
                    <a:pt x="500" y="2074"/>
                    <a:pt x="500" y="2074"/>
                  </a:cubicBezTo>
                  <a:cubicBezTo>
                    <a:pt x="500" y="2171"/>
                    <a:pt x="579" y="2250"/>
                    <a:pt x="676" y="2250"/>
                  </a:cubicBezTo>
                  <a:cubicBezTo>
                    <a:pt x="2324" y="2250"/>
                    <a:pt x="2324" y="2250"/>
                    <a:pt x="2324" y="2250"/>
                  </a:cubicBezTo>
                  <a:cubicBezTo>
                    <a:pt x="2421" y="2250"/>
                    <a:pt x="2500" y="2171"/>
                    <a:pt x="2500" y="2074"/>
                  </a:cubicBezTo>
                  <a:close/>
                  <a:moveTo>
                    <a:pt x="3000" y="3875"/>
                  </a:moveTo>
                  <a:cubicBezTo>
                    <a:pt x="3000" y="2958"/>
                    <a:pt x="3000" y="2958"/>
                    <a:pt x="3000" y="2958"/>
                  </a:cubicBezTo>
                  <a:cubicBezTo>
                    <a:pt x="3000" y="2843"/>
                    <a:pt x="2907" y="2750"/>
                    <a:pt x="2792" y="2750"/>
                  </a:cubicBezTo>
                  <a:cubicBezTo>
                    <a:pt x="208" y="2750"/>
                    <a:pt x="208" y="2750"/>
                    <a:pt x="208" y="2750"/>
                  </a:cubicBezTo>
                  <a:cubicBezTo>
                    <a:pt x="93" y="2750"/>
                    <a:pt x="0" y="2843"/>
                    <a:pt x="0" y="2958"/>
                  </a:cubicBezTo>
                  <a:cubicBezTo>
                    <a:pt x="0" y="3875"/>
                    <a:pt x="0" y="3875"/>
                    <a:pt x="0" y="3875"/>
                  </a:cubicBezTo>
                  <a:moveTo>
                    <a:pt x="1000" y="2250"/>
                  </a:moveTo>
                  <a:cubicBezTo>
                    <a:pt x="1000" y="2750"/>
                    <a:pt x="1000" y="2750"/>
                    <a:pt x="1000" y="2750"/>
                  </a:cubicBezTo>
                  <a:moveTo>
                    <a:pt x="1500" y="500"/>
                  </a:moveTo>
                  <a:cubicBezTo>
                    <a:pt x="1500" y="1000"/>
                    <a:pt x="1500" y="1000"/>
                    <a:pt x="1500" y="1000"/>
                  </a:cubicBezTo>
                  <a:moveTo>
                    <a:pt x="2000" y="2250"/>
                  </a:moveTo>
                  <a:cubicBezTo>
                    <a:pt x="2000" y="2750"/>
                    <a:pt x="2000" y="2750"/>
                    <a:pt x="2000" y="2750"/>
                  </a:cubicBezTo>
                  <a:moveTo>
                    <a:pt x="875" y="1500"/>
                  </a:moveTo>
                  <a:cubicBezTo>
                    <a:pt x="1125" y="1500"/>
                    <a:pt x="1125" y="1500"/>
                    <a:pt x="1125" y="1500"/>
                  </a:cubicBezTo>
                  <a:moveTo>
                    <a:pt x="1875" y="1500"/>
                  </a:moveTo>
                  <a:cubicBezTo>
                    <a:pt x="2125" y="1500"/>
                    <a:pt x="2125" y="1500"/>
                    <a:pt x="2125" y="1500"/>
                  </a:cubicBezTo>
                  <a:moveTo>
                    <a:pt x="381" y="1375"/>
                  </a:moveTo>
                  <a:cubicBezTo>
                    <a:pt x="381" y="1875"/>
                    <a:pt x="381" y="1875"/>
                    <a:pt x="381" y="1875"/>
                  </a:cubicBezTo>
                  <a:moveTo>
                    <a:pt x="2624" y="1375"/>
                  </a:moveTo>
                  <a:cubicBezTo>
                    <a:pt x="2624" y="1875"/>
                    <a:pt x="2624" y="1875"/>
                    <a:pt x="2624" y="1875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5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90781"/>
            <a:ext cx="12436475" cy="9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0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Vision: Analyze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5355312"/>
          </a:xfrm>
        </p:spPr>
        <p:txBody>
          <a:bodyPr/>
          <a:lstStyle/>
          <a:p>
            <a:r>
              <a:rPr lang="en-US" dirty="0" smtClean="0"/>
              <a:t>Categories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"categories": [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{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"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name": "</a:t>
            </a:r>
            <a:r>
              <a:rPr lang="en-US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people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swimming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"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score": 0.98046875,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"detail": { "celebrities": [] }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r>
              <a:rPr lang="en-US" dirty="0" smtClean="0"/>
              <a:t>Description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"captions": [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{ 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"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text": "</a:t>
            </a:r>
            <a:r>
              <a:rPr lang="en-US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 man swimming in a pool </a:t>
            </a:r>
            <a:r>
              <a:rPr lang="en-US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 of </a:t>
            </a:r>
            <a:r>
              <a:rPr lang="en-US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water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"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confidence": 0.890929810561329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} 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7" y="1246086"/>
            <a:ext cx="5611013" cy="4320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45" r="1511" b="2504"/>
          <a:stretch/>
        </p:blipFill>
        <p:spPr>
          <a:xfrm>
            <a:off x="6217884" y="1279571"/>
            <a:ext cx="5968594" cy="42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6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Vision: Analyze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5463034"/>
          </a:xfrm>
        </p:spPr>
        <p:txBody>
          <a:bodyPr/>
          <a:lstStyle/>
          <a:p>
            <a:r>
              <a:rPr lang="en-US" dirty="0" smtClean="0"/>
              <a:t>Tags</a:t>
            </a:r>
          </a:p>
          <a:p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"tags": [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name": "</a:t>
            </a:r>
            <a:r>
              <a:rPr lang="mr-IN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water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confidence": 0.9997857213020325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name": "</a:t>
            </a:r>
            <a:r>
              <a:rPr lang="mr-IN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swimming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confidence":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0.9556196331977844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name": "</a:t>
            </a:r>
            <a:r>
              <a:rPr lang="mr-IN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sport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confidence":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0.9538078308105469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name": "</a:t>
            </a:r>
            <a:r>
              <a:rPr lang="mr-IN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pool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confidence": 0.9515978097915649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7" y="1246086"/>
            <a:ext cx="561101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Vision: Analyze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4355038"/>
          </a:xfrm>
        </p:spPr>
        <p:txBody>
          <a:bodyPr/>
          <a:lstStyle/>
          <a:p>
            <a:r>
              <a:rPr lang="en-US" dirty="0" smtClean="0"/>
              <a:t>Face</a:t>
            </a:r>
          </a:p>
          <a:p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faces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[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age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sz="2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36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gender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sz="20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faceRectangle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left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298,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top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133,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width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121,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height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": 121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7" y="1246086"/>
            <a:ext cx="5611013" cy="43204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193901" y="2417142"/>
            <a:ext cx="1224136" cy="1224136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33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2.xml><?xml version="1.0" encoding="utf-8"?>
<a:theme xmlns:a="http://schemas.openxmlformats.org/drawingml/2006/main" name="5-50109_Microsoft_Dark_Template">
  <a:themeElements>
    <a:clrScheme name="Microsoft 2017 Dark">
      <a:dk1>
        <a:srgbClr val="353535"/>
      </a:dk1>
      <a:lt1>
        <a:srgbClr val="FFFFFF"/>
      </a:lt1>
      <a:dk2>
        <a:srgbClr val="D83B01"/>
      </a:dk2>
      <a:lt2>
        <a:srgbClr val="CDF4FF"/>
      </a:lt2>
      <a:accent1>
        <a:srgbClr val="D83B01"/>
      </a:accent1>
      <a:accent2>
        <a:srgbClr val="FF8C00"/>
      </a:accent2>
      <a:accent3>
        <a:srgbClr val="FFB900"/>
      </a:accent3>
      <a:accent4>
        <a:srgbClr val="00BCF2"/>
      </a:accent4>
      <a:accent5>
        <a:srgbClr val="D2D2D2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7C638A3A-D771-4183-8214-2AFBE384714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A584695755FE764EB25B07353E74077C00D779C3CEF1177A4F8B41F96DF87A1F66" ma:contentTypeVersion="27" ma:contentTypeDescription="" ma:contentTypeScope="" ma:versionID="8641f81e7643323f4894ad5cfb9fb0f3">
  <xsd:schema xmlns:xsd="http://www.w3.org/2001/XMLSchema" xmlns:xs="http://www.w3.org/2001/XMLSchema" xmlns:p="http://schemas.microsoft.com/office/2006/metadata/properties" xmlns:ns1="http://schemas.microsoft.com/sharepoint/v3" xmlns:ns2="04e01bb1-6d80-42e9-ae53-416b1e8aa845" xmlns:ns3="230e9df3-be65-4c73-a93b-d1236ebd677e" xmlns:ns5="e889e55c-35cf-43c7-aaf4-cf2500919dd8" targetNamespace="http://schemas.microsoft.com/office/2006/metadata/properties" ma:root="true" ma:fieldsID="cfa393de6d5a52634dd4113eb929c878" ns1:_="" ns2:_="" ns3:_="" ns5:_="">
    <xsd:import namespace="http://schemas.microsoft.com/sharepoint/v3"/>
    <xsd:import namespace="04e01bb1-6d80-42e9-ae53-416b1e8aa845"/>
    <xsd:import namespace="230e9df3-be65-4c73-a93b-d1236ebd677e"/>
    <xsd:import namespace="e889e55c-35cf-43c7-aaf4-cf2500919dd8"/>
    <xsd:element name="properties">
      <xsd:complexType>
        <xsd:sequence>
          <xsd:element name="documentManagement">
            <xsd:complexType>
              <xsd:all>
                <xsd:element ref="ns2:e349cd3f156b4e7d8653c9cd4f2d8fb4" minOccurs="0"/>
                <xsd:element ref="ns3:TaxCatchAll" minOccurs="0"/>
                <xsd:element ref="ns3:TaxCatchAllLabel" minOccurs="0"/>
                <xsd:element ref="ns2:g60601ae6c3e4c409eb6a70077dda16d" minOccurs="0"/>
                <xsd:element ref="ns2:l61c8586195b4657a1f710a539f9bc3a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e6bd9c8ce3ed4fe68161c78952f36fbc" minOccurs="0"/>
                <xsd:element ref="ns2:c2f1b796fca04ddbb48af271e99c8750" minOccurs="0"/>
                <xsd:element ref="ns2:Session_x0020_Code" minOccurs="0"/>
                <xsd:element ref="ns2:MS_x0020_Content_x0020_Owner" minOccurs="0"/>
                <xsd:element ref="ns2:a645af38eebb4a1ea4744f163c56ea26" minOccurs="0"/>
                <xsd:element ref="ns2:fb4e50409e3b4517bb965b3c7125e15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5:_x0062_bc8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01bb1-6d80-42e9-ae53-416b1e8aa845" elementFormDefault="qualified">
    <xsd:import namespace="http://schemas.microsoft.com/office/2006/documentManagement/types"/>
    <xsd:import namespace="http://schemas.microsoft.com/office/infopath/2007/PartnerControls"/>
    <xsd:element name="e349cd3f156b4e7d8653c9cd4f2d8fb4" ma:index="8" nillable="true" ma:taxonomy="true" ma:internalName="e349cd3f156b4e7d8653c9cd4f2d8fb4" ma:taxonomyFieldName="Event_x0020_Name" ma:displayName="Event Name" ma:default="" ma:fieldId="{e349cd3f-156b-4e7d-8653-c9cd4f2d8fb4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g60601ae6c3e4c409eb6a70077dda16d" ma:index="12" nillable="true" ma:taxonomy="true" ma:internalName="g60601ae6c3e4c409eb6a70077dda16d" ma:taxonomyFieldName="Event_x0020_Location" ma:displayName="Event Location" ma:default="" ma:fieldId="{060601ae-6c3e-4c40-9eb6-a70077dda16d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61c8586195b4657a1f710a539f9bc3a" ma:index="14" nillable="true" ma:taxonomy="true" ma:internalName="l61c8586195b4657a1f710a539f9bc3a" ma:taxonomyFieldName="Event_x0020_Venue" ma:displayName="Event Venue" ma:default="" ma:fieldId="{561c8586-195b-4657-a1f7-10a539f9bc3a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e6bd9c8ce3ed4fe68161c78952f36fbc" ma:index="21" nillable="true" ma:taxonomy="true" ma:internalName="e6bd9c8ce3ed4fe68161c78952f36fbc" ma:taxonomyFieldName="Product" ma:displayName="Product" ma:default="" ma:fieldId="{e6bd9c8c-e3ed-4fe6-8161-c78952f36fb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2f1b796fca04ddbb48af271e99c8750" ma:index="23" nillable="true" ma:taxonomy="true" ma:internalName="c2f1b796fca04ddbb48af271e99c8750" ma:taxonomyFieldName="Campaign" ma:displayName="Campaign" ma:default="" ma:fieldId="{c2f1b796-fca0-4ddb-b48a-f271e99c875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645af38eebb4a1ea4744f163c56ea26" ma:index="27" nillable="true" ma:taxonomy="true" ma:internalName="a645af38eebb4a1ea4744f163c56ea26" ma:taxonomyFieldName="Track" ma:displayName="Track" ma:default="" ma:fieldId="{a645af38-eebb-4a1e-a474-4f163c56ea26}" ma:sspId="e385fb40-52d4-4fae-9c5b-3e8ff8a5878e" ma:termSetId="c41d04fa-0c93-454c-bbda-19a0dbc9ce5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b4e50409e3b4517bb965b3c7125e153" ma:index="29" nillable="true" ma:taxonomy="true" ma:internalName="fb4e50409e3b4517bb965b3c7125e153" ma:taxonomyFieldName="Audience1" ma:displayName="Audience" ma:default="" ma:fieldId="{fb4e5040-9e3b-4517-bb96-5b3c7125e15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4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508df36-a784-4474-b4a6-3a99ee8c8b37}" ma:internalName="TaxCatchAll" ma:showField="CatchAllData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508df36-a784-4474-b4a6-3a99ee8c8b37}" ma:internalName="TaxCatchAllLabel" ma:readOnly="true" ma:showField="CatchAllDataLabel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9e55c-35cf-43c7-aaf4-cf2500919dd8" elementFormDefault="qualified">
    <xsd:import namespace="http://schemas.microsoft.com/office/2006/documentManagement/types"/>
    <xsd:import namespace="http://schemas.microsoft.com/office/infopath/2007/PartnerControls"/>
    <xsd:element name="_x0062_bc8" ma:index="39" nillable="true" ma:displayName="Person or Group" ma:list="UserInfo" ma:internalName="_x0062_bc8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4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_x0020_Code xmlns="04e01bb1-6d80-42e9-ae53-416b1e8aa845" xsi:nil="true"/>
    <LikesCount xmlns="http://schemas.microsoft.com/sharepoint/v3" xsi:nil="true"/>
    <_x0062_bc8 xmlns="e889e55c-35cf-43c7-aaf4-cf2500919dd8">
      <UserInfo>
        <DisplayName/>
        <AccountId xsi:nil="true"/>
        <AccountType/>
      </UserInfo>
    </_x0062_bc8>
    <External_x0020_Speaker xmlns="04e01bb1-6d80-42e9-ae53-416b1e8aa845" xsi:nil="true"/>
    <fb4e50409e3b4517bb965b3c7125e153 xmlns="04e01bb1-6d80-42e9-ae53-416b1e8aa845">
      <Terms xmlns="http://schemas.microsoft.com/office/infopath/2007/PartnerControls"/>
    </fb4e50409e3b4517bb965b3c7125e153>
    <MS_x0020_Content_x0020_Owner xmlns="04e01bb1-6d80-42e9-ae53-416b1e8aa845">
      <UserInfo>
        <DisplayName/>
        <AccountId xsi:nil="true"/>
        <AccountType/>
      </UserInfo>
    </MS_x0020_Content_x0020_Owner>
    <l61c8586195b4657a1f710a539f9bc3a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l61c8586195b4657a1f710a539f9bc3a>
    <a645af38eebb4a1ea4744f163c56ea26 xmlns="04e01bb1-6d80-42e9-ae53-416b1e8aa845">
      <Terms xmlns="http://schemas.microsoft.com/office/infopath/2007/PartnerControls"/>
    </a645af38eebb4a1ea4744f163c56ea26>
    <g60601ae6c3e4c409eb6a70077dda16d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g60601ae6c3e4c409eb6a70077dda16d>
    <e6bd9c8ce3ed4fe68161c78952f36fbc xmlns="04e01bb1-6d80-42e9-ae53-416b1e8aa845">
      <Terms xmlns="http://schemas.microsoft.com/office/infopath/2007/PartnerControls"/>
    </e6bd9c8ce3ed4fe68161c78952f36fbc>
    <MS_x0020_Speaker xmlns="04e01bb1-6d80-42e9-ae53-416b1e8aa845">
      <UserInfo>
        <DisplayName/>
        <AccountId xsi:nil="true"/>
        <AccountType/>
      </UserInfo>
    </MS_x0020_Speaker>
    <Presentation_x0020_Date xmlns="04e01bb1-6d80-42e9-ae53-416b1e8aa845" xsi:nil="true"/>
    <Event_x0020_Start_x0020_Date xmlns="04e01bb1-6d80-42e9-ae53-416b1e8aa845">2017-09-25T00:00:00+00:00</Event_x0020_Start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2017</TermName>
          <TermId xmlns="http://schemas.microsoft.com/office/infopath/2007/PartnerControls">21d30605-03f6-4b08-a63a-5a553eb19f84</TermId>
        </TermInfo>
      </Terms>
    </TaxKeywordTaxHTField>
    <e349cd3f156b4e7d8653c9cd4f2d8fb4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e349cd3f156b4e7d8653c9cd4f2d8fb4>
    <TaxCatchAll xmlns="230e9df3-be65-4c73-a93b-d1236ebd677e">
      <Value>55</Value>
      <Value>54</Value>
      <Value>53</Value>
      <Value>16</Value>
    </TaxCatchAll>
    <Event_x0020_End_x0020_Date xmlns="04e01bb1-6d80-42e9-ae53-416b1e8aa845">2017-09-29T00:00:00+00:00</Event_x0020_End_x0020_Date>
    <c2f1b796fca04ddbb48af271e99c8750 xmlns="04e01bb1-6d80-42e9-ae53-416b1e8aa845">
      <Terms xmlns="http://schemas.microsoft.com/office/infopath/2007/PartnerControls"/>
    </c2f1b796fca04ddbb48af271e99c8750>
  </documentManagement>
</p:properties>
</file>

<file path=customXml/itemProps1.xml><?xml version="1.0" encoding="utf-8"?>
<ds:datastoreItem xmlns:ds="http://schemas.openxmlformats.org/officeDocument/2006/customXml" ds:itemID="{532F11E6-5A70-45F1-A1F4-684775A686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4e01bb1-6d80-42e9-ae53-416b1e8aa845"/>
    <ds:schemaRef ds:uri="230e9df3-be65-4c73-a93b-d1236ebd677e"/>
    <ds:schemaRef ds:uri="e889e55c-35cf-43c7-aaf4-cf2500919d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04e01bb1-6d80-42e9-ae53-416b1e8aa845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e889e55c-35cf-43c7-aaf4-cf2500919dd8"/>
    <ds:schemaRef ds:uri="230e9df3-be65-4c73-a93b-d1236ebd677e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Microsoft_2017_16x9_Template</Template>
  <TotalTime>477</TotalTime>
  <Words>1302</Words>
  <Application>Microsoft Macintosh PowerPoint</Application>
  <PresentationFormat>Custom</PresentationFormat>
  <Paragraphs>316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5-50109_Microsoft_Light_Template</vt:lpstr>
      <vt:lpstr>5-50109_Microsoft_Dark_Template</vt:lpstr>
      <vt:lpstr>AI developer bootcamp: Vision</vt:lpstr>
      <vt:lpstr>PowerPoint Presentation</vt:lpstr>
      <vt:lpstr>PowerPoint Presentation</vt:lpstr>
      <vt:lpstr>PowerPoint Presentation</vt:lpstr>
      <vt:lpstr>Computer Vision</vt:lpstr>
      <vt:lpstr>PowerPoint Presentation</vt:lpstr>
      <vt:lpstr>Computer Vision: Analyze</vt:lpstr>
      <vt:lpstr>Computer Vision: Analyze</vt:lpstr>
      <vt:lpstr>Computer Vision: Analyze</vt:lpstr>
      <vt:lpstr>Computer Vision: Analyze</vt:lpstr>
      <vt:lpstr>Computer Vision: Extract text</vt:lpstr>
      <vt:lpstr>Computer Vision: Extract text</vt:lpstr>
      <vt:lpstr>Computer Vision: Thumbnails</vt:lpstr>
      <vt:lpstr>PowerPoint Presentation</vt:lpstr>
      <vt:lpstr>Face &amp; Emotion</vt:lpstr>
      <vt:lpstr>PowerPoint Presentation</vt:lpstr>
      <vt:lpstr>Face &amp; Emotion: Detect &amp; analyze</vt:lpstr>
      <vt:lpstr>Face &amp; Emotion: Detect &amp; analyze</vt:lpstr>
      <vt:lpstr>Face &amp; Emotion: Detect &amp; analyze</vt:lpstr>
      <vt:lpstr>Face &amp; Emotion: Identify &amp; verify</vt:lpstr>
      <vt:lpstr>PowerPoint Presentation</vt:lpstr>
      <vt:lpstr>Custom Vision</vt:lpstr>
      <vt:lpstr>Custom Vision</vt:lpstr>
      <vt:lpstr>Demo</vt:lpstr>
      <vt:lpstr>PowerPoint Presentation</vt:lpstr>
      <vt:lpstr>Content Moderator</vt:lpstr>
      <vt:lpstr>PowerPoint Presentation</vt:lpstr>
      <vt:lpstr>Video Indexer</vt:lpstr>
      <vt:lpstr>Demo</vt:lpstr>
      <vt:lpstr>What do I use then?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James Carpinter</dc:creator>
  <cp:keywords>Microsoft Ignite 2017</cp:keywords>
  <dc:description>Template: Mitchell Derrey, Silver Fox Productions_x000d_
Formatting: _x000d_
Audience Type:</dc:description>
  <cp:lastModifiedBy>James Carpinter</cp:lastModifiedBy>
  <cp:revision>65</cp:revision>
  <dcterms:created xsi:type="dcterms:W3CDTF">2017-09-09T21:17:10Z</dcterms:created>
  <dcterms:modified xsi:type="dcterms:W3CDTF">2017-09-26T07:50:03Z</dcterms:modified>
  <cp:category>Microsoft Ignite 2017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0x010100A584695755FE764EB25B07353E74077C00D779C3CEF1177A4F8B41F96DF87A1F66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55;#Orange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54;#Orlando|8cc4ed56-1866-4501-a22c-89aafde6f59b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53;#Microsoft Ignite 2017|21d30605-03f6-4b08-a63a-5a553eb19f84</vt:lpwstr>
  </property>
  <property fmtid="{D5CDD505-2E9C-101B-9397-08002B2CF9AE}" pid="12" name="Audience1">
    <vt:lpwstr/>
  </property>
  <property fmtid="{D5CDD505-2E9C-101B-9397-08002B2CF9AE}" pid="13" name="Event Name">
    <vt:lpwstr>16;#Microsoft Ignite|9323c522-fe4b-4922-816b-10a1920d7afb</vt:lpwstr>
  </property>
</Properties>
</file>